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l-PL"/>
              <a:t>Kliknij, aby edytować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146232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4230553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4293958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B0B960B4-D023-4E39-92F7-8D13C981159C}" type="datetimeFigureOut">
              <a:rPr lang="pl-PL" smtClean="0"/>
              <a:t>21.02.2021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1811121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B0B960B4-D023-4E39-92F7-8D13C981159C}" type="datetimeFigureOut">
              <a:rPr lang="pl-PL" smtClean="0"/>
              <a:t>21.02.2021</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345175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B0B960B4-D023-4E39-92F7-8D13C981159C}" type="datetimeFigureOut">
              <a:rPr lang="pl-PL" smtClean="0"/>
              <a:t>21.02.2021</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1053262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960B4-D023-4E39-92F7-8D13C981159C}" type="datetimeFigureOut">
              <a:rPr lang="pl-PL" smtClean="0"/>
              <a:t>21.02.2021</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730492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l-PL"/>
              <a:t>Kliknij, aby edytować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B0B960B4-D023-4E39-92F7-8D13C981159C}" type="datetimeFigureOut">
              <a:rPr lang="pl-PL" smtClean="0"/>
              <a:t>21.02.2021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50771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B0B960B4-D023-4E39-92F7-8D13C981159C}" type="datetimeFigureOut">
              <a:rPr lang="pl-PL" smtClean="0"/>
              <a:t>21.02.2021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3229262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1321580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75417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1750007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82034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3815173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2982319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0B960B4-D023-4E39-92F7-8D13C981159C}" type="datetimeFigureOut">
              <a:rPr lang="pl-PL" smtClean="0"/>
              <a:t>21.02.2021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412FA4B-35CB-4B66-8399-D81B40C88328}" type="slidenum">
              <a:rPr lang="pl-PL" smtClean="0"/>
              <a:t>‹#›</a:t>
            </a:fld>
            <a:endParaRPr lang="pl-PL"/>
          </a:p>
        </p:txBody>
      </p:sp>
    </p:spTree>
    <p:extLst>
      <p:ext uri="{BB962C8B-B14F-4D97-AF65-F5344CB8AC3E}">
        <p14:creationId xmlns:p14="http://schemas.microsoft.com/office/powerpoint/2010/main" val="1969411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B960B4-D023-4E39-92F7-8D13C981159C}" type="datetimeFigureOut">
              <a:rPr lang="pl-PL" smtClean="0"/>
              <a:t>21.02.2021</a:t>
            </a:fld>
            <a:endParaRPr lang="pl-P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412FA4B-35CB-4B66-8399-D81B40C88328}" type="slidenum">
              <a:rPr lang="pl-PL" smtClean="0"/>
              <a:t>‹#›</a:t>
            </a:fld>
            <a:endParaRPr lang="pl-PL"/>
          </a:p>
        </p:txBody>
      </p:sp>
    </p:spTree>
    <p:extLst>
      <p:ext uri="{BB962C8B-B14F-4D97-AF65-F5344CB8AC3E}">
        <p14:creationId xmlns:p14="http://schemas.microsoft.com/office/powerpoint/2010/main" val="3313066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7342F1BD-EBDF-492A-BC3D-4AA387B1322F}"/>
              </a:ext>
            </a:extLst>
          </p:cNvPr>
          <p:cNvPicPr>
            <a:picLocks noChangeAspect="1"/>
          </p:cNvPicPr>
          <p:nvPr/>
        </p:nvPicPr>
        <p:blipFill>
          <a:blip r:embed="rId2"/>
          <a:stretch>
            <a:fillRect/>
          </a:stretch>
        </p:blipFill>
        <p:spPr>
          <a:xfrm>
            <a:off x="5108362" y="2566341"/>
            <a:ext cx="1975275" cy="1725318"/>
          </a:xfrm>
          <a:prstGeom prst="rect">
            <a:avLst/>
          </a:prstGeom>
        </p:spPr>
      </p:pic>
      <p:sp>
        <p:nvSpPr>
          <p:cNvPr id="2" name="Tytuł 1">
            <a:extLst>
              <a:ext uri="{FF2B5EF4-FFF2-40B4-BE49-F238E27FC236}">
                <a16:creationId xmlns:a16="http://schemas.microsoft.com/office/drawing/2014/main" id="{E53B2151-8712-48AE-A6BA-AD166EE2FD9B}"/>
              </a:ext>
            </a:extLst>
          </p:cNvPr>
          <p:cNvSpPr>
            <a:spLocks noGrp="1"/>
          </p:cNvSpPr>
          <p:nvPr>
            <p:ph type="ctrTitle"/>
          </p:nvPr>
        </p:nvSpPr>
        <p:spPr>
          <a:xfrm>
            <a:off x="871870" y="92075"/>
            <a:ext cx="10051312" cy="3509963"/>
          </a:xfrm>
        </p:spPr>
        <p:txBody>
          <a:bodyPr/>
          <a:lstStyle/>
          <a:p>
            <a:r>
              <a:rPr lang="pl-PL" b="1" dirty="0"/>
              <a:t>Jak się uczyć , żeby się nauczyć ?</a:t>
            </a:r>
            <a:br>
              <a:rPr lang="pl-PL" b="1" dirty="0"/>
            </a:br>
            <a:endParaRPr lang="pl-PL" b="1" dirty="0"/>
          </a:p>
        </p:txBody>
      </p:sp>
      <p:sp>
        <p:nvSpPr>
          <p:cNvPr id="6" name="Podtytuł 5">
            <a:extLst>
              <a:ext uri="{FF2B5EF4-FFF2-40B4-BE49-F238E27FC236}">
                <a16:creationId xmlns:a16="http://schemas.microsoft.com/office/drawing/2014/main" id="{8437BACA-1689-4339-BA11-8BF76C1A9D9D}"/>
              </a:ext>
            </a:extLst>
          </p:cNvPr>
          <p:cNvSpPr>
            <a:spLocks noGrp="1"/>
          </p:cNvSpPr>
          <p:nvPr>
            <p:ph type="subTitle" idx="1"/>
          </p:nvPr>
        </p:nvSpPr>
        <p:spPr>
          <a:xfrm>
            <a:off x="1507066" y="4050833"/>
            <a:ext cx="8528473" cy="2327107"/>
          </a:xfrm>
        </p:spPr>
        <p:txBody>
          <a:bodyPr/>
          <a:lstStyle/>
          <a:p>
            <a:pPr algn="ctr"/>
            <a:endParaRPr lang="pl-PL" sz="2800" dirty="0"/>
          </a:p>
          <a:p>
            <a:pPr algn="ctr"/>
            <a:endParaRPr lang="pl-PL" sz="2800" dirty="0"/>
          </a:p>
          <a:p>
            <a:pPr algn="ctr"/>
            <a:r>
              <a:rPr lang="pl-PL" sz="2800" dirty="0"/>
              <a:t>Ćwiczenia pamięci</a:t>
            </a:r>
          </a:p>
        </p:txBody>
      </p:sp>
    </p:spTree>
    <p:extLst>
      <p:ext uri="{BB962C8B-B14F-4D97-AF65-F5344CB8AC3E}">
        <p14:creationId xmlns:p14="http://schemas.microsoft.com/office/powerpoint/2010/main" val="1717068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250ACACD-E9B8-48CC-B356-D055B95B6A21}"/>
              </a:ext>
            </a:extLst>
          </p:cNvPr>
          <p:cNvSpPr txBox="1"/>
          <p:nvPr/>
        </p:nvSpPr>
        <p:spPr>
          <a:xfrm>
            <a:off x="309730" y="578165"/>
            <a:ext cx="11185451" cy="5400966"/>
          </a:xfrm>
          <a:prstGeom prst="rect">
            <a:avLst/>
          </a:prstGeom>
          <a:noFill/>
        </p:spPr>
        <p:txBody>
          <a:bodyPr wrap="square">
            <a:spAutoFit/>
          </a:bodyPr>
          <a:lstStyle/>
          <a:p>
            <a:endParaRPr lang="pl-PL" sz="2800" dirty="0"/>
          </a:p>
          <a:p>
            <a:endParaRPr lang="pl-PL" sz="2800" dirty="0"/>
          </a:p>
          <a:p>
            <a:pPr>
              <a:lnSpc>
                <a:spcPct val="150000"/>
              </a:lnSpc>
            </a:pPr>
            <a:r>
              <a:rPr lang="pl-PL" sz="2800" dirty="0">
                <a:latin typeface="Times New Roman" panose="02020603050405020304" pitchFamily="18" charset="0"/>
                <a:cs typeface="Times New Roman" panose="02020603050405020304" pitchFamily="18" charset="0"/>
              </a:rPr>
              <a:t>Jak się uczyć, żeby się nauczyć? To pytanie zadają sobie zwłaszcza osoby chcące dobrze zdać maturę. Pamięć jest jak mięśnie: aby była dobra, trzeba ją po prostu codziennie, systematycznie ćwiczyć. Jak się uczyć? Przedstawiam Wam bardzo skuteczne techniki ćwiczenia pamięci: łańcuchową metodę skojarzeń, mapę umysłu i metodę zakładkową.</a:t>
            </a:r>
          </a:p>
          <a:p>
            <a:pPr>
              <a:lnSpc>
                <a:spcPct val="150000"/>
              </a:lnSpc>
            </a:pPr>
            <a:endParaRPr lang="pl-PL" sz="2800" dirty="0">
              <a:latin typeface="Times New Roman" panose="02020603050405020304" pitchFamily="18" charset="0"/>
              <a:cs typeface="Times New Roman" panose="02020603050405020304" pitchFamily="18" charset="0"/>
            </a:endParaRPr>
          </a:p>
          <a:p>
            <a:pPr>
              <a:lnSpc>
                <a:spcPct val="150000"/>
              </a:lnSpc>
            </a:pPr>
            <a:endParaRPr lang="pl-PL"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64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B866B6CE-4C64-4E3B-B32E-B767A972C116}"/>
              </a:ext>
            </a:extLst>
          </p:cNvPr>
          <p:cNvSpPr txBox="1"/>
          <p:nvPr/>
        </p:nvSpPr>
        <p:spPr>
          <a:xfrm>
            <a:off x="982980" y="342900"/>
            <a:ext cx="8189595" cy="523220"/>
          </a:xfrm>
          <a:prstGeom prst="rect">
            <a:avLst/>
          </a:prstGeom>
          <a:noFill/>
        </p:spPr>
        <p:txBody>
          <a:bodyPr wrap="square">
            <a:spAutoFit/>
          </a:bodyPr>
          <a:lstStyle/>
          <a:p>
            <a:r>
              <a:rPr lang="pl-PL" sz="2800" b="1" dirty="0">
                <a:latin typeface="Times New Roman" panose="02020603050405020304" pitchFamily="18" charset="0"/>
                <a:cs typeface="Times New Roman" panose="02020603050405020304" pitchFamily="18" charset="0"/>
              </a:rPr>
              <a:t>Jak się uczyć? Wykonuj codzienny trening pamięci</a:t>
            </a:r>
          </a:p>
        </p:txBody>
      </p:sp>
      <p:sp>
        <p:nvSpPr>
          <p:cNvPr id="5" name="pole tekstowe 4">
            <a:extLst>
              <a:ext uri="{FF2B5EF4-FFF2-40B4-BE49-F238E27FC236}">
                <a16:creationId xmlns:a16="http://schemas.microsoft.com/office/drawing/2014/main" id="{47CBADC1-E83A-4662-BDD2-148FAEEA8733}"/>
              </a:ext>
            </a:extLst>
          </p:cNvPr>
          <p:cNvSpPr txBox="1"/>
          <p:nvPr/>
        </p:nvSpPr>
        <p:spPr>
          <a:xfrm>
            <a:off x="0" y="1028700"/>
            <a:ext cx="12192000" cy="5396798"/>
          </a:xfrm>
          <a:prstGeom prst="rect">
            <a:avLst/>
          </a:prstGeom>
          <a:noFill/>
        </p:spPr>
        <p:txBody>
          <a:bodyPr wrap="square">
            <a:spAutoFit/>
          </a:bodyPr>
          <a:lstStyle/>
          <a:p>
            <a:pPr>
              <a:lnSpc>
                <a:spcPct val="150000"/>
              </a:lnSpc>
            </a:pPr>
            <a:r>
              <a:rPr lang="pl-PL" sz="2800" dirty="0">
                <a:latin typeface="Times New Roman" panose="02020603050405020304" pitchFamily="18" charset="0"/>
                <a:cs typeface="Times New Roman" panose="02020603050405020304" pitchFamily="18" charset="0"/>
              </a:rPr>
              <a:t>Ćwiczenia pamięci możesz wykonywać na wiele sposobów: grając w scrabble lub w szachy, układając listy zadań do wykonania czy zapamiętując dla zabawy różne przedmioty (np. rzeczy rozłożone na biurku, zawartość lodówki, ubiór pasażerów metra itd.). Ucząc się języka obcego, warto stosować prostą metodę żółtych karteczek naklejanych w różnych punktach mieszkania. Kiedy musisz przyswoić cały podręcznik, możesz zacząć od nauczenia się na pamięć spisu treści. Im częściej powtarzasz materiał, tym trwalej go zapamiętujesz.</a:t>
            </a:r>
          </a:p>
          <a:p>
            <a:pPr>
              <a:lnSpc>
                <a:spcPct val="150000"/>
              </a:lnSpc>
            </a:pPr>
            <a:endParaRPr lang="pl-PL" dirty="0"/>
          </a:p>
          <a:p>
            <a:pPr>
              <a:lnSpc>
                <a:spcPct val="150000"/>
              </a:lnSpc>
            </a:pPr>
            <a:endParaRPr lang="pl-PL" dirty="0"/>
          </a:p>
        </p:txBody>
      </p:sp>
    </p:spTree>
    <p:extLst>
      <p:ext uri="{BB962C8B-B14F-4D97-AF65-F5344CB8AC3E}">
        <p14:creationId xmlns:p14="http://schemas.microsoft.com/office/powerpoint/2010/main" val="649186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E2156BF4-1E3C-4980-8D11-F831108A6F92}"/>
              </a:ext>
            </a:extLst>
          </p:cNvPr>
          <p:cNvSpPr txBox="1"/>
          <p:nvPr/>
        </p:nvSpPr>
        <p:spPr>
          <a:xfrm>
            <a:off x="0" y="365760"/>
            <a:ext cx="12192000" cy="6401753"/>
          </a:xfrm>
          <a:prstGeom prst="rect">
            <a:avLst/>
          </a:prstGeom>
          <a:noFill/>
        </p:spPr>
        <p:txBody>
          <a:bodyPr wrap="square">
            <a:spAutoFit/>
          </a:bodyPr>
          <a:lstStyle/>
          <a:p>
            <a:r>
              <a:rPr lang="pl-PL" sz="2800" b="1" dirty="0">
                <a:latin typeface="Times New Roman" panose="02020603050405020304" pitchFamily="18" charset="0"/>
                <a:cs typeface="Times New Roman" panose="02020603050405020304" pitchFamily="18" charset="0"/>
              </a:rPr>
              <a:t>1. Jak się uczyć: metoda skojarzeń.</a:t>
            </a:r>
          </a:p>
          <a:p>
            <a:endParaRPr lang="pl-PL" sz="2800" dirty="0">
              <a:latin typeface="Times New Roman" panose="02020603050405020304" pitchFamily="18" charset="0"/>
              <a:cs typeface="Times New Roman" panose="02020603050405020304" pitchFamily="18" charset="0"/>
            </a:endParaRPr>
          </a:p>
          <a:p>
            <a:pPr>
              <a:lnSpc>
                <a:spcPct val="150000"/>
              </a:lnSpc>
            </a:pPr>
            <a:r>
              <a:rPr lang="pl-PL" sz="2800" dirty="0">
                <a:latin typeface="Times New Roman" panose="02020603050405020304" pitchFamily="18" charset="0"/>
                <a:cs typeface="Times New Roman" panose="02020603050405020304" pitchFamily="18" charset="0"/>
              </a:rPr>
              <a:t>Pierwszą jest łańcuchowa metoda skojarzeń. Bazuje ona na udowodnionym twierdzeniu, że lepiej zapamiętujemy informacje zaskakujące od typowych i polega na wymyślaniu historyjek łączących w sobie obrazy, akcje i emocje. Kojarzone obrazy na pierwszy rzut oka nie powinny mieć ze sobą nic wspólnego, a im bardziej absurdalna będzie historia, którą za ich pomocą stworzymy, tym lepiej. Obrazy muszą być żywe, kolorowe, zabawne, angażujące zmysły i wywołujące jakieś uczucia. Tworząc je, stosujemy wyolbrzymienie, przesadę, minimalizację – wszystko to, co wzmaga niecodzienność i nadzwyczajność naszej historyjki.</a:t>
            </a:r>
          </a:p>
          <a:p>
            <a:endParaRPr lang="pl-PL" dirty="0"/>
          </a:p>
        </p:txBody>
      </p:sp>
    </p:spTree>
    <p:extLst>
      <p:ext uri="{BB962C8B-B14F-4D97-AF65-F5344CB8AC3E}">
        <p14:creationId xmlns:p14="http://schemas.microsoft.com/office/powerpoint/2010/main" val="316317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6EDF5FA3-D8D5-4668-A4D4-32594EDA5CBB}"/>
              </a:ext>
            </a:extLst>
          </p:cNvPr>
          <p:cNvSpPr txBox="1"/>
          <p:nvPr/>
        </p:nvSpPr>
        <p:spPr>
          <a:xfrm>
            <a:off x="0" y="0"/>
            <a:ext cx="12192000" cy="6673943"/>
          </a:xfrm>
          <a:prstGeom prst="rect">
            <a:avLst/>
          </a:prstGeom>
          <a:noFill/>
        </p:spPr>
        <p:txBody>
          <a:bodyPr wrap="square">
            <a:spAutoFit/>
          </a:bodyPr>
          <a:lstStyle/>
          <a:p>
            <a:pPr>
              <a:lnSpc>
                <a:spcPct val="150000"/>
              </a:lnSpc>
            </a:pPr>
            <a:r>
              <a:rPr lang="pl-PL" sz="2400" b="1" dirty="0">
                <a:latin typeface="Times New Roman" panose="02020603050405020304" pitchFamily="18" charset="0"/>
                <a:cs typeface="Times New Roman" panose="02020603050405020304" pitchFamily="18" charset="0"/>
              </a:rPr>
              <a:t>Ćwiczenia pamięci - przykład</a:t>
            </a:r>
            <a:r>
              <a:rPr lang="pl-PL" sz="2400" dirty="0">
                <a:latin typeface="Times New Roman" panose="02020603050405020304" pitchFamily="18" charset="0"/>
                <a:cs typeface="Times New Roman" panose="02020603050405020304" pitchFamily="18" charset="0"/>
              </a:rPr>
              <a:t>: Mamy 10 niezwiązanych ze sobą rzeczowników: zeszyt, słoń, okno, szampon, filiżanka, traktor, księżyc, noga, hydrant, dywan. Układamy historyjkę zawierającą te rzeczowniki: "Bujam się na księżycu, wymachując lewą nogą. Nagle od strony Ziemi nadciąga, terkocąc, różowy traktor. Za sobą ciągnie z hałasem wyrywający się hydrant. Hydrant zaczepia o róg mojego księżyca. Spadam... prosto do butelki z szamponem. Z pomocą przychodzi mi zeszyt w kratkę. Po jego kartce, niczym po drabinie, wspinam się i wychodzę na powierzchnię. Pod nogami mam dywan z herbatników. Wiruje na nim filiżanka ze śpiewającym słoniem w środku". Wymyślając takie historie, bez problemu zapamiętasz listę zakupów, plan dnia, wyliczankę czy elementy składowe większej całości. Możesz wykorzystywać łańcuchową metodę skojarzeń w praktyce (np. zapamiętując listę zakupów) lub po prostu dla ćwiczenia pamięci" na sucho”.</a:t>
            </a:r>
          </a:p>
          <a:p>
            <a:pPr>
              <a:lnSpc>
                <a:spcPct val="150000"/>
              </a:lnSpc>
            </a:pPr>
            <a:r>
              <a:rPr lang="pl-PL" sz="2400" dirty="0">
                <a:latin typeface="Times New Roman" panose="02020603050405020304" pitchFamily="18" charset="0"/>
                <a:cs typeface="Times New Roman" panose="02020603050405020304" pitchFamily="18" charset="0"/>
              </a:rPr>
              <a:t> </a:t>
            </a:r>
            <a:r>
              <a:rPr lang="pl-PL" sz="2400" b="1" dirty="0">
                <a:latin typeface="Times New Roman" panose="02020603050405020304" pitchFamily="18" charset="0"/>
                <a:cs typeface="Times New Roman" panose="02020603050405020304" pitchFamily="18" charset="0"/>
              </a:rPr>
              <a:t>Co 10-15 minut rób przerwy podczas nauki</a:t>
            </a:r>
            <a:r>
              <a:rPr lang="pl-PL"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56845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FE722569-FE32-4068-860B-99184AE0EEF7}"/>
              </a:ext>
            </a:extLst>
          </p:cNvPr>
          <p:cNvSpPr txBox="1"/>
          <p:nvPr/>
        </p:nvSpPr>
        <p:spPr>
          <a:xfrm>
            <a:off x="0" y="68580"/>
            <a:ext cx="12192000" cy="7571303"/>
          </a:xfrm>
          <a:prstGeom prst="rect">
            <a:avLst/>
          </a:prstGeom>
          <a:noFill/>
        </p:spPr>
        <p:txBody>
          <a:bodyPr wrap="square">
            <a:spAutoFit/>
          </a:bodyPr>
          <a:lstStyle/>
          <a:p>
            <a:pPr>
              <a:lnSpc>
                <a:spcPct val="150000"/>
              </a:lnSpc>
            </a:pPr>
            <a:r>
              <a:rPr lang="pl-PL" sz="2400" b="1" dirty="0">
                <a:latin typeface="Times New Roman" panose="02020603050405020304" pitchFamily="18" charset="0"/>
                <a:cs typeface="Times New Roman" panose="02020603050405020304" pitchFamily="18" charset="0"/>
              </a:rPr>
              <a:t>2. Jak się uczyć: mapa umysłu.</a:t>
            </a:r>
          </a:p>
          <a:p>
            <a:pPr>
              <a:lnSpc>
                <a:spcPct val="150000"/>
              </a:lnSpc>
            </a:pPr>
            <a:r>
              <a:rPr lang="pl-PL" sz="2400" dirty="0">
                <a:latin typeface="Times New Roman" panose="02020603050405020304" pitchFamily="18" charset="0"/>
                <a:cs typeface="Times New Roman" panose="02020603050405020304" pitchFamily="18" charset="0"/>
              </a:rPr>
              <a:t>Do przyswajania większej partii materiału łańcuchowa metoda skojarzeń nie wystarczy. Lepiej sprawdza się tu słowno-graficzna notatka w postaci mapy umysłu. Wzorem dla niej jest budowa komórek mózgu – dendrytów, które mają formę rozgałęzionego drzewa. Zasada jest pozornie prosta: w środku umieszczamy temat, od niego odchodzą poszczególne gałęzie (punkty) i gałązki (podpunkty). Podobnie jak w notatce punktowej, używamy tylko haseł, rysunków, kolorowej grafiki. W rzeczywistości sporządzenie dobrej mapy umysłu wymaga sporego wysiłku, dyscypliny i bardzo dobrego zrozumienia tematu. W trakcie opracowywania tego typu notatki mózg musi dokonać selekcji i uporządkować materiał zgodnie ze schematem.  Wystarczy później zerknąć na swoją mapę, a natychmiast włącza się pamięć – otwierają się w umyśle poszczególne kanały jak ścieżki dostępu w komputerze. Słowa zawarte w notatce są po prostu kluczami do tego, co już masz w głowie.</a:t>
            </a:r>
          </a:p>
          <a:p>
            <a:pPr>
              <a:lnSpc>
                <a:spcPct val="150000"/>
              </a:lnSpc>
            </a:pPr>
            <a:r>
              <a:rPr lang="pl-PL" sz="2400" dirty="0">
                <a:latin typeface="Times New Roman" panose="02020603050405020304" pitchFamily="18" charset="0"/>
                <a:cs typeface="Times New Roman" panose="02020603050405020304" pitchFamily="18" charset="0"/>
              </a:rPr>
              <a:t>  </a:t>
            </a:r>
          </a:p>
          <a:p>
            <a:endParaRPr lang="pl-PL" dirty="0"/>
          </a:p>
        </p:txBody>
      </p:sp>
    </p:spTree>
    <p:extLst>
      <p:ext uri="{BB962C8B-B14F-4D97-AF65-F5344CB8AC3E}">
        <p14:creationId xmlns:p14="http://schemas.microsoft.com/office/powerpoint/2010/main" val="560001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id="{AF53F466-5EEF-4227-A874-3FAE3A363471}"/>
              </a:ext>
            </a:extLst>
          </p:cNvPr>
          <p:cNvSpPr txBox="1"/>
          <p:nvPr/>
        </p:nvSpPr>
        <p:spPr>
          <a:xfrm>
            <a:off x="0" y="0"/>
            <a:ext cx="12192000" cy="7770845"/>
          </a:xfrm>
          <a:prstGeom prst="rect">
            <a:avLst/>
          </a:prstGeom>
          <a:noFill/>
        </p:spPr>
        <p:txBody>
          <a:bodyPr wrap="square">
            <a:spAutoFit/>
          </a:bodyPr>
          <a:lstStyle/>
          <a:p>
            <a:pPr>
              <a:lnSpc>
                <a:spcPct val="150000"/>
              </a:lnSpc>
            </a:pPr>
            <a:r>
              <a:rPr lang="pl-PL" sz="2800" b="1" dirty="0">
                <a:latin typeface="Times New Roman" panose="02020603050405020304" pitchFamily="18" charset="0"/>
                <a:cs typeface="Times New Roman" panose="02020603050405020304" pitchFamily="18" charset="0"/>
              </a:rPr>
              <a:t>3. Jak się uczyć: metoda zakładkowa.</a:t>
            </a:r>
          </a:p>
          <a:p>
            <a:pPr>
              <a:lnSpc>
                <a:spcPct val="150000"/>
              </a:lnSpc>
            </a:pPr>
            <a:r>
              <a:rPr lang="pl-PL" sz="2800" dirty="0">
                <a:latin typeface="Times New Roman" panose="02020603050405020304" pitchFamily="18" charset="0"/>
                <a:cs typeface="Times New Roman" panose="02020603050405020304" pitchFamily="18" charset="0"/>
              </a:rPr>
              <a:t>Dobrą metodą zapamiętywania dat, numerów telefonów jest metoda zakładkowa. Punktem wyjścia jest stworzenie obrazów-zakładek, z których będziesz później stale korzystać.</a:t>
            </a:r>
          </a:p>
          <a:p>
            <a:pPr>
              <a:lnSpc>
                <a:spcPct val="150000"/>
              </a:lnSpc>
            </a:pPr>
            <a:r>
              <a:rPr lang="pl-PL" sz="2800" dirty="0">
                <a:latin typeface="Times New Roman" panose="02020603050405020304" pitchFamily="18" charset="0"/>
                <a:cs typeface="Times New Roman" panose="02020603050405020304" pitchFamily="18" charset="0"/>
              </a:rPr>
              <a:t>Ćwiczenie pamięci - przykład: Każdą cyfrę wyobraź sobie jako obrazową zakładkę (np. 1 – kij do golfa, 2 – łabędź, 3 – okulary, 4 – krzesło, 5 – hulajnoga itd.) i zapamiętaj je. Masz utrwalić datę powstania pierwszej książki – czyli rok 1452? Ułóż zabawną historyjkę złożoną z zakładek składających się na tę datę, np. „Położyłem kij na krześle, wsiadłem na hulajnogę i pojechałem odwiedzić łabędzia”.</a:t>
            </a:r>
          </a:p>
          <a:p>
            <a:pPr>
              <a:lnSpc>
                <a:spcPct val="150000"/>
              </a:lnSpc>
            </a:pPr>
            <a:endParaRPr lang="pl-PL" sz="2800" dirty="0">
              <a:latin typeface="Times New Roman" panose="02020603050405020304" pitchFamily="18" charset="0"/>
              <a:cs typeface="Times New Roman" panose="02020603050405020304" pitchFamily="18" charset="0"/>
            </a:endParaRPr>
          </a:p>
          <a:p>
            <a:pPr>
              <a:lnSpc>
                <a:spcPct val="150000"/>
              </a:lnSpc>
            </a:pPr>
            <a:r>
              <a:rPr lang="pl-PL"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79253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B22432C3-BFFC-4FB3-8EC3-40B0BF10714A}"/>
              </a:ext>
            </a:extLst>
          </p:cNvPr>
          <p:cNvSpPr txBox="1"/>
          <p:nvPr/>
        </p:nvSpPr>
        <p:spPr>
          <a:xfrm>
            <a:off x="0" y="0"/>
            <a:ext cx="12192000" cy="5726568"/>
          </a:xfrm>
          <a:prstGeom prst="rect">
            <a:avLst/>
          </a:prstGeom>
          <a:noFill/>
        </p:spPr>
        <p:txBody>
          <a:bodyPr wrap="square">
            <a:spAutoFit/>
          </a:bodyPr>
          <a:lstStyle/>
          <a:p>
            <a:pPr algn="ctr">
              <a:lnSpc>
                <a:spcPct val="150000"/>
              </a:lnSpc>
            </a:pPr>
            <a:r>
              <a:rPr lang="pl-PL" sz="2400" b="1" dirty="0">
                <a:latin typeface="Times New Roman" panose="02020603050405020304" pitchFamily="18" charset="0"/>
                <a:cs typeface="Times New Roman" panose="02020603050405020304" pitchFamily="18" charset="0"/>
              </a:rPr>
              <a:t>Ważne!</a:t>
            </a:r>
          </a:p>
          <a:p>
            <a:pPr>
              <a:lnSpc>
                <a:spcPct val="150000"/>
              </a:lnSpc>
            </a:pPr>
            <a:r>
              <a:rPr lang="pl-PL" sz="2400" dirty="0">
                <a:latin typeface="Times New Roman" panose="02020603050405020304" pitchFamily="18" charset="0"/>
                <a:cs typeface="Times New Roman" panose="02020603050405020304" pitchFamily="18" charset="0"/>
              </a:rPr>
              <a:t>Zgodnie z efektem pierwszeństwa najlepiej zapamiętujemy te informacje, które dotarły do mózgu na początku i pod koniec jednej sesji nauki. Dlatego im częściej odpoczywasz, tym więcej materiału trwale zapamiętujesz. Podczas dłuższej przerwy zajmij się czymś, co lubisz – idź na spacer, na rower. W tym czasie, choć nie myślisz o nauce, twój mózg nadal pracuje nad przyswajanym materiałem, tyle że na zupełnie innym poziomie. Wtedy aktywniejsza jest prawa półkula odpowiedzialna za kreatywność i kojarzenie faktów, a nie lewa – analityczna i logiczna.</a:t>
            </a:r>
          </a:p>
          <a:p>
            <a:pPr>
              <a:lnSpc>
                <a:spcPct val="150000"/>
              </a:lnSpc>
            </a:pPr>
            <a:r>
              <a:rPr lang="pl-PL" sz="2400" dirty="0">
                <a:latin typeface="Times New Roman" panose="02020603050405020304" pitchFamily="18" charset="0"/>
                <a:cs typeface="Times New Roman" panose="02020603050405020304" pitchFamily="18" charset="0"/>
              </a:rPr>
              <a:t>To czas, kiedy nowe wiadomości są wchłaniane i integrowane z tym, co już masz w głowie.</a:t>
            </a:r>
          </a:p>
          <a:p>
            <a:pPr>
              <a:lnSpc>
                <a:spcPct val="150000"/>
              </a:lnSpc>
            </a:pPr>
            <a:endParaRPr lang="pl-PL" sz="2400" dirty="0">
              <a:latin typeface="Times New Roman" panose="02020603050405020304" pitchFamily="18" charset="0"/>
              <a:cs typeface="Times New Roman" panose="02020603050405020304" pitchFamily="18" charset="0"/>
            </a:endParaRPr>
          </a:p>
          <a:p>
            <a:pPr>
              <a:lnSpc>
                <a:spcPct val="150000"/>
              </a:lnSpc>
            </a:pPr>
            <a:r>
              <a:rPr lang="pl-PL" sz="1400" dirty="0">
                <a:latin typeface="Times New Roman" panose="02020603050405020304" pitchFamily="18" charset="0"/>
                <a:cs typeface="Times New Roman" panose="02020603050405020304" pitchFamily="18" charset="0"/>
              </a:rPr>
              <a:t>Źródło: https://www.poradnikzdrowie.pl/psychologia/rozwoj-osobisty/cwiczenia-pamieci-jak-sie-uczyc-zeby-sie-nauczyc-aa-CW72-pLah-XU1Y.html            </a:t>
            </a:r>
          </a:p>
          <a:p>
            <a:pPr>
              <a:lnSpc>
                <a:spcPct val="150000"/>
              </a:lnSpc>
            </a:pPr>
            <a:r>
              <a:rPr lang="pl-PL" sz="1600" dirty="0">
                <a:latin typeface="Times New Roman" panose="02020603050405020304" pitchFamily="18" charset="0"/>
                <a:cs typeface="Times New Roman" panose="02020603050405020304" pitchFamily="18" charset="0"/>
              </a:rPr>
              <a:t>                                                                                                                                                                     Opracowała :  Urszula Zaremba </a:t>
            </a:r>
          </a:p>
        </p:txBody>
      </p:sp>
    </p:spTree>
    <p:extLst>
      <p:ext uri="{BB962C8B-B14F-4D97-AF65-F5344CB8AC3E}">
        <p14:creationId xmlns:p14="http://schemas.microsoft.com/office/powerpoint/2010/main" val="691728895"/>
      </p:ext>
    </p:extLst>
  </p:cSld>
  <p:clrMapOvr>
    <a:masterClrMapping/>
  </p:clrMapOvr>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45</TotalTime>
  <Words>863</Words>
  <Application>Microsoft Office PowerPoint</Application>
  <PresentationFormat>Panoramiczny</PresentationFormat>
  <Paragraphs>28</Paragraphs>
  <Slides>8</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8</vt:i4>
      </vt:variant>
    </vt:vector>
  </HeadingPairs>
  <TitlesOfParts>
    <vt:vector size="13" baseType="lpstr">
      <vt:lpstr>Arial</vt:lpstr>
      <vt:lpstr>Times New Roman</vt:lpstr>
      <vt:lpstr>Trebuchet MS</vt:lpstr>
      <vt:lpstr>Wingdings 3</vt:lpstr>
      <vt:lpstr>Faseta</vt:lpstr>
      <vt:lpstr>Jak się uczyć , żeby się nauczyć ?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x</dc:creator>
  <cp:lastModifiedBy>x</cp:lastModifiedBy>
  <cp:revision>9</cp:revision>
  <dcterms:created xsi:type="dcterms:W3CDTF">2021-02-21T12:54:18Z</dcterms:created>
  <dcterms:modified xsi:type="dcterms:W3CDTF">2021-02-21T14:09:36Z</dcterms:modified>
</cp:coreProperties>
</file>