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58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0587-25EF-4432-855F-EBCA52F436CA}" type="datetimeFigureOut">
              <a:rPr lang="pl-PL" smtClean="0"/>
              <a:t>16.04.2021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7965D4A7-5A1A-4906-B5F8-06F94BF8C983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0183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0587-25EF-4432-855F-EBCA52F436CA}" type="datetimeFigureOut">
              <a:rPr lang="pl-PL" smtClean="0"/>
              <a:t>16.04.2021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5D4A7-5A1A-4906-B5F8-06F94BF8C983}" type="slidenum">
              <a:rPr lang="pl-PL" smtClean="0"/>
              <a:t>‹#›</a:t>
            </a:fld>
            <a:endParaRPr lang="pl-PL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157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0587-25EF-4432-855F-EBCA52F436CA}" type="datetimeFigureOut">
              <a:rPr lang="pl-PL" smtClean="0"/>
              <a:t>16.04.2021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5D4A7-5A1A-4906-B5F8-06F94BF8C983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973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0587-25EF-4432-855F-EBCA52F436CA}" type="datetimeFigureOut">
              <a:rPr lang="pl-PL" smtClean="0"/>
              <a:t>16.04.2021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5D4A7-5A1A-4906-B5F8-06F94BF8C983}" type="slidenum">
              <a:rPr lang="pl-PL" smtClean="0"/>
              <a:t>‹#›</a:t>
            </a:fld>
            <a:endParaRPr lang="pl-PL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275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0587-25EF-4432-855F-EBCA52F436CA}" type="datetimeFigureOut">
              <a:rPr lang="pl-PL" smtClean="0"/>
              <a:t>16.04.2021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5D4A7-5A1A-4906-B5F8-06F94BF8C983}" type="slidenum">
              <a:rPr lang="pl-PL" smtClean="0"/>
              <a:t>‹#›</a:t>
            </a:fld>
            <a:endParaRPr lang="pl-PL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579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0587-25EF-4432-855F-EBCA52F436CA}" type="datetimeFigureOut">
              <a:rPr lang="pl-PL" smtClean="0"/>
              <a:t>16.04.2021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5D4A7-5A1A-4906-B5F8-06F94BF8C983}" type="slidenum">
              <a:rPr lang="pl-PL" smtClean="0"/>
              <a:t>‹#›</a:t>
            </a:fld>
            <a:endParaRPr lang="pl-PL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9554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0587-25EF-4432-855F-EBCA52F436CA}" type="datetimeFigureOut">
              <a:rPr lang="pl-PL" smtClean="0"/>
              <a:t>16.04.2021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5D4A7-5A1A-4906-B5F8-06F94BF8C9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832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0587-25EF-4432-855F-EBCA52F436CA}" type="datetimeFigureOut">
              <a:rPr lang="pl-PL" smtClean="0"/>
              <a:t>16.04.2021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5D4A7-5A1A-4906-B5F8-06F94BF8C983}" type="slidenum">
              <a:rPr lang="pl-PL" smtClean="0"/>
              <a:t>‹#›</a:t>
            </a:fld>
            <a:endParaRPr lang="pl-PL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447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28A30587-25EF-4432-855F-EBCA52F436CA}" type="datetimeFigureOut">
              <a:rPr lang="pl-PL" smtClean="0"/>
              <a:t>16.04.2021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5D4A7-5A1A-4906-B5F8-06F94BF8C983}" type="slidenum">
              <a:rPr lang="pl-PL" smtClean="0"/>
              <a:t>‹#›</a:t>
            </a:fld>
            <a:endParaRPr lang="pl-PL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186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0587-25EF-4432-855F-EBCA52F436CA}" type="datetimeFigureOut">
              <a:rPr lang="pl-PL" smtClean="0"/>
              <a:t>16.04.2021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5D4A7-5A1A-4906-B5F8-06F94BF8C983}" type="slidenum">
              <a:rPr lang="pl-PL" smtClean="0"/>
              <a:t>‹#›</a:t>
            </a:fld>
            <a:endParaRPr lang="pl-PL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786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0587-25EF-4432-855F-EBCA52F436CA}" type="datetimeFigureOut">
              <a:rPr lang="pl-PL" smtClean="0"/>
              <a:t>16.04.2021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5D4A7-5A1A-4906-B5F8-06F94BF8C983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6783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30587-25EF-4432-855F-EBCA52F436CA}" type="datetimeFigureOut">
              <a:rPr lang="pl-PL" smtClean="0"/>
              <a:t>16.04.2021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965D4A7-5A1A-4906-B5F8-06F94BF8C983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902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wierszczyk.pl/dla-rodzicow/polecamy/jak-mowic-zeby-dzieci-nas-sluchaly-jak-sluchac-zeby-dzieci-do-nas-mowily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DFA308-DC8F-42C9-86C5-E56C11415F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071" y="802298"/>
            <a:ext cx="10406782" cy="2541431"/>
          </a:xfrm>
        </p:spPr>
        <p:txBody>
          <a:bodyPr>
            <a:noAutofit/>
          </a:bodyPr>
          <a:lstStyle/>
          <a:p>
            <a:r>
              <a:rPr lang="pl-PL" sz="4800" dirty="0"/>
              <a:t>Konstruktywna pochwała jako najistotniejszy czynnik budowania realnej samooceny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F3933-BF22-4405-96AF-C076E8ED1E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071" y="4969386"/>
            <a:ext cx="8637072" cy="977621"/>
          </a:xfrm>
        </p:spPr>
        <p:txBody>
          <a:bodyPr/>
          <a:lstStyle/>
          <a:p>
            <a:r>
              <a:rPr lang="pl-PL" dirty="0"/>
              <a:t>Wykonała: Katarzyna </a:t>
            </a:r>
            <a:r>
              <a:rPr lang="pl-PL" dirty="0" err="1"/>
              <a:t>Nicko</a:t>
            </a:r>
            <a:endParaRPr lang="pl-PL" dirty="0"/>
          </a:p>
          <a:p>
            <a:r>
              <a:rPr lang="pl-PL" dirty="0"/>
              <a:t>Kowalik Karolina </a:t>
            </a:r>
          </a:p>
        </p:txBody>
      </p:sp>
    </p:spTree>
    <p:extLst>
      <p:ext uri="{BB962C8B-B14F-4D97-AF65-F5344CB8AC3E}">
        <p14:creationId xmlns:p14="http://schemas.microsoft.com/office/powerpoint/2010/main" val="322007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732888-2F21-4EEE-9859-0C7A94961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3C57CC6-8E6A-4B35-B758-723A04789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026" name="Picture 2" descr="Ocenom w szkole mówię NIE. Znasz wady systemu oceniania w szkole?">
            <a:extLst>
              <a:ext uri="{FF2B5EF4-FFF2-40B4-BE49-F238E27FC236}">
                <a16:creationId xmlns:a16="http://schemas.microsoft.com/office/drawing/2014/main" id="{5708AFEB-08B9-4FC5-AADE-C7308789E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50" y="67939"/>
            <a:ext cx="9863092" cy="586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703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3A0AC2-03BE-4520-A48D-4C714584D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EF010E6-E8CD-4C7E-BC7D-ADBD25CEE0D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748" y="145280"/>
            <a:ext cx="4793941" cy="663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AAFD7361-3577-4AE5-B563-BF5975ECCE7E}"/>
              </a:ext>
            </a:extLst>
          </p:cNvPr>
          <p:cNvSpPr txBox="1"/>
          <p:nvPr/>
        </p:nvSpPr>
        <p:spPr>
          <a:xfrm>
            <a:off x="1038687" y="2219417"/>
            <a:ext cx="811641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i="0" dirty="0">
                <a:solidFill>
                  <a:srgbClr val="353535"/>
                </a:solidFill>
                <a:effectLst/>
                <a:latin typeface="Roboto"/>
              </a:rPr>
              <a:t>Pochwały i zachęty:</a:t>
            </a:r>
            <a:br>
              <a:rPr lang="pl-PL" dirty="0"/>
            </a:br>
            <a:r>
              <a:rPr lang="pl-PL" b="0" i="0" dirty="0">
                <a:solidFill>
                  <a:srgbClr val="353535"/>
                </a:solidFill>
                <a:effectLst/>
                <a:latin typeface="Roboto"/>
              </a:rPr>
              <a:t>– pomagają dziecku w kształtowaniu samooceny,</a:t>
            </a:r>
            <a:br>
              <a:rPr lang="pl-PL" dirty="0"/>
            </a:br>
            <a:r>
              <a:rPr lang="pl-PL" b="0" i="0" dirty="0">
                <a:solidFill>
                  <a:srgbClr val="353535"/>
                </a:solidFill>
                <a:effectLst/>
                <a:latin typeface="Roboto"/>
              </a:rPr>
              <a:t>– dodają wiary we własne możliwości,</a:t>
            </a:r>
            <a:br>
              <a:rPr lang="pl-PL" dirty="0"/>
            </a:br>
            <a:r>
              <a:rPr lang="pl-PL" b="0" i="0" dirty="0">
                <a:solidFill>
                  <a:srgbClr val="353535"/>
                </a:solidFill>
                <a:effectLst/>
                <a:latin typeface="Roboto"/>
              </a:rPr>
              <a:t>– pomagają lepiej radzić sobie z problemami,</a:t>
            </a:r>
            <a:br>
              <a:rPr lang="pl-PL" dirty="0"/>
            </a:br>
            <a:r>
              <a:rPr lang="pl-PL" b="0" i="0" dirty="0">
                <a:solidFill>
                  <a:srgbClr val="353535"/>
                </a:solidFill>
                <a:effectLst/>
                <a:latin typeface="Roboto"/>
              </a:rPr>
              <a:t>– dają poczucie bezpieczeństwa.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28555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09BC1B-953F-4E24-9C82-FB9FCBCB4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2EBF8F8-6DB1-4224-8666-B4A351B46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39" y="1988598"/>
            <a:ext cx="10990554" cy="3835153"/>
          </a:xfrm>
        </p:spPr>
        <p:txBody>
          <a:bodyPr>
            <a:normAutofit lnSpcReduction="10000"/>
          </a:bodyPr>
          <a:lstStyle/>
          <a:p>
            <a:pPr algn="l" fontAlgn="base"/>
            <a:r>
              <a:rPr lang="pl-PL" b="0" i="0" dirty="0">
                <a:solidFill>
                  <a:srgbClr val="353535"/>
                </a:solidFill>
                <a:effectLst/>
                <a:latin typeface="Roboto"/>
              </a:rPr>
              <a:t>Sposób, w jaki chwalimy, nie jest obojętny. Źle sformułowana pochwała może rodzić w dziecku różnego rodzaju napięcia, może prowokować niewłaściwe zachowania (np. pychę, nierealny obraz samego siebie). Nie każda pochwała jest dobra, nie każda powoduje zamierzony przez nas skutek. Często natomiast wywołuje: mieszane uczucia, niechęć do osoby chwalącej, rozżalenie, zniechęcenie, lekceważenie, porównywanie się z innymi, niechęć do działania, rywalizację czy poczucie niesprawiedliwości.</a:t>
            </a:r>
          </a:p>
          <a:p>
            <a:pPr algn="l" fontAlgn="base"/>
            <a:r>
              <a:rPr lang="pl-PL" b="0" i="0" dirty="0">
                <a:solidFill>
                  <a:srgbClr val="353535"/>
                </a:solidFill>
                <a:effectLst/>
                <a:latin typeface="Roboto"/>
              </a:rPr>
              <a:t>Dobra pochwała to nasze słowa (opis tego, co widzimy i czujemy) oraz wnioski dziecka (potrafi pochwalić samo siebie). Lepiej zatem opisywać niż wychwalać. Przy wychwalaniu mogą pojawić się mieszane uczucia: zwątpienie w wiarygodność osoby chwalącej, niepokój, zaprzeczenie, skoncentrowanie się na własnej słabości, podejrzenie o manipulowanie.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33986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6EB781-C1C5-4ED4-AE1A-B7F8C58ED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i="0" dirty="0">
                <a:solidFill>
                  <a:srgbClr val="353535"/>
                </a:solidFill>
                <a:effectLst/>
                <a:latin typeface="Roboto"/>
              </a:rPr>
              <a:t>Aby pochwalić bez oceniania: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70E4874-C363-4205-8BC9-26D7B34DA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pl-PL" dirty="0"/>
            </a:br>
            <a:r>
              <a:rPr lang="pl-PL" b="0" i="0" dirty="0">
                <a:solidFill>
                  <a:srgbClr val="353535"/>
                </a:solidFill>
                <a:effectLst/>
                <a:latin typeface="Roboto"/>
              </a:rPr>
              <a:t>– Opisz, co widzisz (słyszysz): </a:t>
            </a:r>
            <a:r>
              <a:rPr lang="pl-PL" b="0" i="1" dirty="0">
                <a:solidFill>
                  <a:srgbClr val="353535"/>
                </a:solidFill>
                <a:effectLst/>
                <a:latin typeface="Roboto"/>
              </a:rPr>
              <a:t>Widzę odkurzony dywan, czyste meble i złożone ubrania.</a:t>
            </a:r>
            <a:br>
              <a:rPr lang="pl-PL" dirty="0"/>
            </a:br>
            <a:r>
              <a:rPr lang="pl-PL" b="0" i="0" dirty="0">
                <a:solidFill>
                  <a:srgbClr val="353535"/>
                </a:solidFill>
                <a:effectLst/>
                <a:latin typeface="Roboto"/>
              </a:rPr>
              <a:t>– Opisz, co czujesz: </a:t>
            </a:r>
            <a:r>
              <a:rPr lang="pl-PL" b="0" i="1" dirty="0">
                <a:solidFill>
                  <a:srgbClr val="353535"/>
                </a:solidFill>
                <a:effectLst/>
                <a:latin typeface="Roboto"/>
              </a:rPr>
              <a:t>Miło jest wejść do takiego pokoju.</a:t>
            </a:r>
            <a:br>
              <a:rPr lang="pl-PL" dirty="0"/>
            </a:br>
            <a:r>
              <a:rPr lang="pl-PL" b="0" i="0" dirty="0">
                <a:solidFill>
                  <a:srgbClr val="353535"/>
                </a:solidFill>
                <a:effectLst/>
                <a:latin typeface="Roboto"/>
              </a:rPr>
              <a:t>– Podsumuj godne pochwały zachowanie dziecka: </a:t>
            </a:r>
            <a:r>
              <a:rPr lang="pl-PL" b="0" i="1" dirty="0">
                <a:solidFill>
                  <a:srgbClr val="353535"/>
                </a:solidFill>
                <a:effectLst/>
                <a:latin typeface="Roboto"/>
              </a:rPr>
              <a:t>Ułożyłeś książki i zeszyty na jednej półce, rozdzieliłeś płyty z muzyką, filmami i grami. To się nazywa porządek.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3982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42F26E-EF95-4596-917B-AB35A9BF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i="0" dirty="0">
                <a:solidFill>
                  <a:srgbClr val="353535"/>
                </a:solidFill>
                <a:effectLst/>
                <a:latin typeface="Roboto"/>
              </a:rPr>
              <a:t>Pułapki i szanse dobrej pochwały: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C01D0C8-2DDA-4161-AE03-AFD3A0D7C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 fontAlgn="base"/>
            <a:r>
              <a:rPr lang="pl-PL" b="0" i="0" dirty="0">
                <a:solidFill>
                  <a:srgbClr val="353535"/>
                </a:solidFill>
                <a:effectLst/>
                <a:latin typeface="Roboto"/>
              </a:rPr>
              <a:t>– Należy unikać takiej pochwały, w której jest ukryte przypominanie wcześniejszego niepowodzenia.</a:t>
            </a:r>
            <a:br>
              <a:rPr lang="pl-PL" b="0" i="0" dirty="0">
                <a:solidFill>
                  <a:srgbClr val="353535"/>
                </a:solidFill>
                <a:effectLst/>
                <a:latin typeface="Roboto"/>
              </a:rPr>
            </a:br>
            <a:r>
              <a:rPr lang="pl-PL" b="0" i="0" dirty="0">
                <a:solidFill>
                  <a:srgbClr val="353535"/>
                </a:solidFill>
                <a:effectLst/>
                <a:latin typeface="Roboto"/>
              </a:rPr>
              <a:t>– Wyraz „ale” rujnuje najlepszą nawet pochwałę.</a:t>
            </a:r>
            <a:br>
              <a:rPr lang="pl-PL" b="0" i="0" dirty="0">
                <a:solidFill>
                  <a:srgbClr val="353535"/>
                </a:solidFill>
                <a:effectLst/>
                <a:latin typeface="Roboto"/>
              </a:rPr>
            </a:br>
            <a:r>
              <a:rPr lang="pl-PL" b="0" i="0" dirty="0">
                <a:solidFill>
                  <a:srgbClr val="353535"/>
                </a:solidFill>
                <a:effectLst/>
                <a:latin typeface="Roboto"/>
              </a:rPr>
              <a:t>– Lepiej unikać komunikatów, w których bardziej dajemy wyraz własnej pewności siebie, niż chwalimy dziecko.</a:t>
            </a:r>
            <a:br>
              <a:rPr lang="pl-PL" b="0" i="0" dirty="0">
                <a:solidFill>
                  <a:srgbClr val="353535"/>
                </a:solidFill>
                <a:effectLst/>
                <a:latin typeface="Roboto"/>
              </a:rPr>
            </a:br>
            <a:r>
              <a:rPr lang="pl-PL" b="0" i="0" dirty="0">
                <a:solidFill>
                  <a:srgbClr val="353535"/>
                </a:solidFill>
                <a:effectLst/>
                <a:latin typeface="Roboto"/>
              </a:rPr>
              <a:t>– Oceniając nastolatka, zachowujmy pewną ostrożność ze względu na nieprzewidywalność jego stanu emocjonalnego.</a:t>
            </a:r>
          </a:p>
          <a:p>
            <a:pPr marL="0" indent="0" algn="l" fontAlgn="base">
              <a:buNone/>
            </a:pPr>
            <a:r>
              <a:rPr lang="pl-PL" b="0" i="0" dirty="0">
                <a:solidFill>
                  <a:srgbClr val="353535"/>
                </a:solidFill>
                <a:effectLst/>
                <a:latin typeface="Roboto"/>
              </a:rPr>
              <a:t>To nieprawda, że są dzieci, których nie ma za co chwalić. W każdym można dostrzec coś dobrego – trzeba chcieć dostrzec „grudki złota” (czasem są one tylko posypane kurzem lub zabrudzone błotem). Każdy z nas może nauczyć się dostrzegać dobro w drugim człowieku.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21016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6861C9-5363-4B67-BD00-A80DB1DE1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592AB9-3173-4BDA-B75C-EB4203A16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459" y="4230831"/>
            <a:ext cx="10477805" cy="2803044"/>
          </a:xfrm>
        </p:spPr>
        <p:txBody>
          <a:bodyPr/>
          <a:lstStyle/>
          <a:p>
            <a:pPr marL="0" indent="0">
              <a:buNone/>
            </a:pPr>
            <a:r>
              <a:rPr lang="pl-PL" b="0" i="0" dirty="0">
                <a:solidFill>
                  <a:srgbClr val="353535"/>
                </a:solidFill>
                <a:effectLst/>
                <a:latin typeface="Roboto"/>
              </a:rPr>
              <a:t>Pochwała opisowa nie odwołuje się do cech charakteru dziecka, lecz do jego starań i osiągnięć. Zachęca dziecko do powtarzania </a:t>
            </a:r>
            <a:r>
              <a:rPr lang="pl-PL" b="0" i="0" dirty="0" err="1">
                <a:solidFill>
                  <a:srgbClr val="353535"/>
                </a:solidFill>
                <a:effectLst/>
                <a:latin typeface="Roboto"/>
              </a:rPr>
              <a:t>zachowań</a:t>
            </a:r>
            <a:r>
              <a:rPr lang="pl-PL" b="0" i="0" dirty="0">
                <a:solidFill>
                  <a:srgbClr val="353535"/>
                </a:solidFill>
                <a:effectLst/>
                <a:latin typeface="Roboto"/>
              </a:rPr>
              <a:t>, które zostały docenione. Daje odwagę do wypróbowania swoich sił w nowych sytuacjach. Daje dziecku świadomość tego, co rzeczywiście potrafi. Buduje w nim szacunek do samego siebie. J. Sakowska)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8154FC1-E80E-4373-BEF3-A82143F45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225" y="428625"/>
            <a:ext cx="6371701" cy="358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977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7F29FB-9650-4AFC-9C4E-F9235B602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CFB596E-0C60-4A64-AD12-7B46C5D50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81" y="2343706"/>
            <a:ext cx="10371273" cy="3122640"/>
          </a:xfrm>
        </p:spPr>
        <p:txBody>
          <a:bodyPr>
            <a:normAutofit/>
          </a:bodyPr>
          <a:lstStyle/>
          <a:p>
            <a:r>
              <a:rPr lang="pl-PL" b="1" i="0" dirty="0">
                <a:solidFill>
                  <a:srgbClr val="353535"/>
                </a:solidFill>
                <a:effectLst/>
                <a:latin typeface="Roboto"/>
              </a:rPr>
              <a:t>Literatura:</a:t>
            </a:r>
            <a:br>
              <a:rPr lang="pl-PL" dirty="0"/>
            </a:br>
            <a:r>
              <a:rPr lang="pl-PL" b="0" i="0" u="sng" dirty="0">
                <a:solidFill>
                  <a:srgbClr val="000000"/>
                </a:solidFill>
                <a:effectLst/>
                <a:latin typeface="Roboto"/>
                <a:hlinkClick r:id="rId2"/>
              </a:rPr>
              <a:t>1.A. Faber i E. </a:t>
            </a:r>
            <a:r>
              <a:rPr lang="pl-PL" b="0" i="0" u="sng" dirty="0" err="1">
                <a:solidFill>
                  <a:srgbClr val="000000"/>
                </a:solidFill>
                <a:effectLst/>
                <a:latin typeface="Roboto"/>
                <a:hlinkClick r:id="rId2"/>
              </a:rPr>
              <a:t>Mazlish</a:t>
            </a:r>
            <a:r>
              <a:rPr lang="pl-PL" b="0" i="0" u="sng" dirty="0">
                <a:solidFill>
                  <a:srgbClr val="000000"/>
                </a:solidFill>
                <a:effectLst/>
                <a:latin typeface="Roboto"/>
                <a:hlinkClick r:id="rId2"/>
              </a:rPr>
              <a:t>, „Jak mówić, żeby dzieci nas słuchały jak słuchać, żeby dzieci do nas mówiły”, Poznań 1992;</a:t>
            </a:r>
            <a:br>
              <a:rPr lang="pl-PL" dirty="0"/>
            </a:br>
            <a:r>
              <a:rPr lang="pl-PL" b="0" i="0" dirty="0">
                <a:solidFill>
                  <a:srgbClr val="353535"/>
                </a:solidFill>
                <a:effectLst/>
                <a:latin typeface="Roboto"/>
              </a:rPr>
              <a:t>2.J. Sakowska, „Szkoła dla Rodziców i Wychowawców”, Warszawa 2008.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6743262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a">
  <a:themeElements>
    <a:clrScheme name="Galeri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78</TotalTime>
  <Words>480</Words>
  <Application>Microsoft Office PowerPoint</Application>
  <PresentationFormat>Panoramiczny</PresentationFormat>
  <Paragraphs>13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2" baseType="lpstr">
      <vt:lpstr>Arial</vt:lpstr>
      <vt:lpstr>Gill Sans MT</vt:lpstr>
      <vt:lpstr>Roboto</vt:lpstr>
      <vt:lpstr>Galeria</vt:lpstr>
      <vt:lpstr>Konstruktywna pochwała jako najistotniejszy czynnik budowania realnej samooceny</vt:lpstr>
      <vt:lpstr>Prezentacja programu PowerPoint</vt:lpstr>
      <vt:lpstr>Prezentacja programu PowerPoint</vt:lpstr>
      <vt:lpstr>Prezentacja programu PowerPoint</vt:lpstr>
      <vt:lpstr>Aby pochwalić bez oceniania:</vt:lpstr>
      <vt:lpstr>Pułapki i szanse dobrej pochwały: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Konstruktywna pochwała jako najistotniejszy czynnik budowania realnej samooceny</dc:title>
  <dc:creator>HP</dc:creator>
  <cp:lastModifiedBy>HP</cp:lastModifiedBy>
  <cp:revision>4</cp:revision>
  <dcterms:created xsi:type="dcterms:W3CDTF">2021-04-16T11:48:30Z</dcterms:created>
  <dcterms:modified xsi:type="dcterms:W3CDTF">2021-04-16T13:07:25Z</dcterms:modified>
</cp:coreProperties>
</file>