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5" r:id="rId4"/>
    <p:sldId id="266" r:id="rId5"/>
    <p:sldId id="267" r:id="rId6"/>
    <p:sldId id="268" r:id="rId7"/>
    <p:sldId id="269" r:id="rId8"/>
    <p:sldId id="270" r:id="rId9"/>
    <p:sldId id="271" r:id="rId10"/>
    <p:sldId id="272" r:id="rId11"/>
    <p:sldId id="273" r:id="rId12"/>
    <p:sldId id="274" r:id="rId13"/>
    <p:sldId id="275" r:id="rId14"/>
    <p:sldId id="276" r:id="rId15"/>
    <p:sldId id="277" r:id="rId16"/>
    <p:sldId id="278" r:id="rId17"/>
    <p:sldId id="279" r:id="rId18"/>
    <p:sldId id="280" r:id="rId19"/>
    <p:sldId id="281" r:id="rId20"/>
    <p:sldId id="283" r:id="rId21"/>
    <p:sldId id="282"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pl-PL"/>
              <a:t>Kliknij, aby edytować styl</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8AA838A3-53FD-493C-B05C-3CE2094C8559}" type="datetimeFigureOut">
              <a:rPr lang="pl-PL" smtClean="0"/>
              <a:t>07.02.2022</a:t>
            </a:fld>
            <a:endParaRPr lang="pl-PL"/>
          </a:p>
        </p:txBody>
      </p:sp>
      <p:sp>
        <p:nvSpPr>
          <p:cNvPr id="5" name="Footer Placeholder 4"/>
          <p:cNvSpPr>
            <a:spLocks noGrp="1"/>
          </p:cNvSpPr>
          <p:nvPr>
            <p:ph type="ftr" sz="quarter" idx="11"/>
          </p:nvPr>
        </p:nvSpPr>
        <p:spPr>
          <a:xfrm>
            <a:off x="2416500" y="329307"/>
            <a:ext cx="4973915" cy="309201"/>
          </a:xfrm>
        </p:spPr>
        <p:txBody>
          <a:bodyPr/>
          <a:lstStyle/>
          <a:p>
            <a:endParaRPr lang="pl-PL"/>
          </a:p>
        </p:txBody>
      </p:sp>
      <p:sp>
        <p:nvSpPr>
          <p:cNvPr id="6" name="Slide Number Placeholder 5"/>
          <p:cNvSpPr>
            <a:spLocks noGrp="1"/>
          </p:cNvSpPr>
          <p:nvPr>
            <p:ph type="sldNum" sz="quarter" idx="12"/>
          </p:nvPr>
        </p:nvSpPr>
        <p:spPr>
          <a:xfrm>
            <a:off x="1437664" y="798973"/>
            <a:ext cx="811019" cy="503578"/>
          </a:xfrm>
        </p:spPr>
        <p:txBody>
          <a:bodyPr/>
          <a:lstStyle/>
          <a:p>
            <a:fld id="{FFAAC861-0901-4D2B-B550-5C3EDB8E31C2}" type="slidenum">
              <a:rPr lang="pl-PL" smtClean="0"/>
              <a:t>‹#›</a:t>
            </a:fld>
            <a:endParaRPr lang="pl-PL"/>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19153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ncho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8AA838A3-53FD-493C-B05C-3CE2094C8559}" type="datetimeFigureOut">
              <a:rPr lang="pl-PL" smtClean="0"/>
              <a:t>07.02.2022</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FFAAC861-0901-4D2B-B550-5C3EDB8E31C2}" type="slidenum">
              <a:rPr lang="pl-PL" smtClean="0"/>
              <a:t>‹#›</a:t>
            </a:fld>
            <a:endParaRPr lang="pl-PL"/>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93877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pl-PL"/>
              <a:t>Kliknij, aby edytować styl</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8AA838A3-53FD-493C-B05C-3CE2094C8559}" type="datetimeFigureOut">
              <a:rPr lang="pl-PL" smtClean="0"/>
              <a:t>07.02.2022</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FFAAC861-0901-4D2B-B550-5C3EDB8E31C2}" type="slidenum">
              <a:rPr lang="pl-PL" smtClean="0"/>
              <a:t>‹#›</a:t>
            </a:fld>
            <a:endParaRPr lang="pl-PL"/>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87267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pl-PL"/>
              <a:t>Kliknij, aby edytować styl</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8AA838A3-53FD-493C-B05C-3CE2094C8559}" type="datetimeFigureOut">
              <a:rPr lang="pl-PL" smtClean="0"/>
              <a:t>07.02.2022</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FFAAC861-0901-4D2B-B550-5C3EDB8E31C2}" type="slidenum">
              <a:rPr lang="pl-PL" smtClean="0"/>
              <a:t>‹#›</a:t>
            </a:fld>
            <a:endParaRPr lang="pl-PL"/>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85651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pl-PL"/>
              <a:t>Kliknij, aby edytować styl</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Content Placeholder 3"/>
          <p:cNvSpPr>
            <a:spLocks noGrp="1"/>
          </p:cNvSpPr>
          <p:nvPr>
            <p:ph sz="half" idx="2"/>
          </p:nvPr>
        </p:nvSpPr>
        <p:spPr>
          <a:xfrm>
            <a:off x="1447191" y="2824269"/>
            <a:ext cx="4645152" cy="2644457"/>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Content Placeholder 5"/>
          <p:cNvSpPr>
            <a:spLocks noGrp="1"/>
          </p:cNvSpPr>
          <p:nvPr>
            <p:ph sz="quarter" idx="4"/>
          </p:nvPr>
        </p:nvSpPr>
        <p:spPr>
          <a:xfrm>
            <a:off x="6412362" y="2821491"/>
            <a:ext cx="4645152" cy="2637371"/>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8AA838A3-53FD-493C-B05C-3CE2094C8559}" type="datetimeFigureOut">
              <a:rPr lang="pl-PL" smtClean="0"/>
              <a:t>07.02.2022</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FFAAC861-0901-4D2B-B550-5C3EDB8E31C2}" type="slidenum">
              <a:rPr lang="pl-PL" smtClean="0"/>
              <a:t>‹#›</a:t>
            </a:fld>
            <a:endParaRPr lang="pl-PL"/>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14322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8AA838A3-53FD-493C-B05C-3CE2094C8559}" type="datetimeFigureOut">
              <a:rPr lang="pl-PL" smtClean="0"/>
              <a:t>07.02.2022</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FFAAC861-0901-4D2B-B550-5C3EDB8E31C2}" type="slidenum">
              <a:rPr lang="pl-PL" smtClean="0"/>
              <a:t>‹#›</a:t>
            </a:fld>
            <a:endParaRPr lang="pl-PL"/>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21987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A838A3-53FD-493C-B05C-3CE2094C8559}" type="datetimeFigureOut">
              <a:rPr lang="pl-PL" smtClean="0"/>
              <a:t>07.02.2022</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FFAAC861-0901-4D2B-B550-5C3EDB8E31C2}" type="slidenum">
              <a:rPr lang="pl-PL" smtClean="0"/>
              <a:t>‹#›</a:t>
            </a:fld>
            <a:endParaRPr lang="pl-PL"/>
          </a:p>
        </p:txBody>
      </p:sp>
    </p:spTree>
    <p:extLst>
      <p:ext uri="{BB962C8B-B14F-4D97-AF65-F5344CB8AC3E}">
        <p14:creationId xmlns:p14="http://schemas.microsoft.com/office/powerpoint/2010/main" val="2183327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pl-PL"/>
              <a:t>Kliknij, aby edytować styl</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8AA838A3-53FD-493C-B05C-3CE2094C8559}" type="datetimeFigureOut">
              <a:rPr lang="pl-PL" smtClean="0"/>
              <a:t>07.02.2022</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FFAAC861-0901-4D2B-B550-5C3EDB8E31C2}" type="slidenum">
              <a:rPr lang="pl-PL" smtClean="0"/>
              <a:t>‹#›</a:t>
            </a:fld>
            <a:endParaRPr lang="pl-PL"/>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25373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pl-PL"/>
              <a:t>Kliknij, aby edytować styl</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8AA838A3-53FD-493C-B05C-3CE2094C8559}" type="datetimeFigureOut">
              <a:rPr lang="pl-PL" smtClean="0"/>
              <a:t>07.02.2022</a:t>
            </a:fld>
            <a:endParaRPr lang="pl-PL"/>
          </a:p>
        </p:txBody>
      </p:sp>
      <p:sp>
        <p:nvSpPr>
          <p:cNvPr id="6" name="Footer Placeholder 5"/>
          <p:cNvSpPr>
            <a:spLocks noGrp="1"/>
          </p:cNvSpPr>
          <p:nvPr>
            <p:ph type="ftr" sz="quarter" idx="11"/>
          </p:nvPr>
        </p:nvSpPr>
        <p:spPr>
          <a:xfrm>
            <a:off x="1447382" y="318640"/>
            <a:ext cx="5541004" cy="320931"/>
          </a:xfrm>
        </p:spPr>
        <p:txBody>
          <a:bodyPr/>
          <a:lstStyle/>
          <a:p>
            <a:endParaRPr lang="pl-PL"/>
          </a:p>
        </p:txBody>
      </p:sp>
      <p:sp>
        <p:nvSpPr>
          <p:cNvPr id="7" name="Slide Number Placeholder 6"/>
          <p:cNvSpPr>
            <a:spLocks noGrp="1"/>
          </p:cNvSpPr>
          <p:nvPr>
            <p:ph type="sldNum" sz="quarter" idx="12"/>
          </p:nvPr>
        </p:nvSpPr>
        <p:spPr/>
        <p:txBody>
          <a:bodyPr/>
          <a:lstStyle/>
          <a:p>
            <a:fld id="{FFAAC861-0901-4D2B-B550-5C3EDB8E31C2}" type="slidenum">
              <a:rPr lang="pl-PL" smtClean="0"/>
              <a:t>‹#›</a:t>
            </a:fld>
            <a:endParaRPr lang="pl-PL"/>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29392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8AA838A3-53FD-493C-B05C-3CE2094C8559}" type="datetimeFigureOut">
              <a:rPr lang="pl-PL" smtClean="0"/>
              <a:t>07.02.2022</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FFAAC861-0901-4D2B-B550-5C3EDB8E31C2}" type="slidenum">
              <a:rPr lang="pl-PL" smtClean="0"/>
              <a:t>‹#›</a:t>
            </a:fld>
            <a:endParaRPr lang="pl-PL"/>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75945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pl-PL"/>
              <a:t>Kliknij, aby edytować styl</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8AA838A3-53FD-493C-B05C-3CE2094C8559}" type="datetimeFigureOut">
              <a:rPr lang="pl-PL" smtClean="0"/>
              <a:t>07.02.2022</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FFAAC861-0901-4D2B-B550-5C3EDB8E31C2}" type="slidenum">
              <a:rPr lang="pl-PL" smtClean="0"/>
              <a:t>‹#›</a:t>
            </a:fld>
            <a:endParaRPr lang="pl-PL"/>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61614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pl-PL"/>
              <a:t>Kliknij, aby edytować styl</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8AA838A3-53FD-493C-B05C-3CE2094C8559}" type="datetimeFigureOut">
              <a:rPr lang="pl-PL" smtClean="0"/>
              <a:t>07.02.2022</a:t>
            </a:fld>
            <a:endParaRPr lang="pl-PL"/>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pl-PL"/>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FFAAC861-0901-4D2B-B550-5C3EDB8E31C2}" type="slidenum">
              <a:rPr lang="pl-PL" smtClean="0"/>
              <a:t>‹#›</a:t>
            </a:fld>
            <a:endParaRPr lang="pl-PL"/>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55322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facebook.com/pracowniaprofilaktykipozytywnej/"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0606EE5-4721-45EC-987D-C73A061B087E}"/>
              </a:ext>
            </a:extLst>
          </p:cNvPr>
          <p:cNvSpPr>
            <a:spLocks noGrp="1"/>
          </p:cNvSpPr>
          <p:nvPr>
            <p:ph type="ctrTitle"/>
          </p:nvPr>
        </p:nvSpPr>
        <p:spPr/>
        <p:txBody>
          <a:bodyPr>
            <a:normAutofit fontScale="90000"/>
          </a:bodyPr>
          <a:lstStyle/>
          <a:p>
            <a:r>
              <a:rPr lang="pl-PL" dirty="0"/>
              <a:t>Nowe zachowania ryzykowne dzieci i młodzieży</a:t>
            </a:r>
          </a:p>
        </p:txBody>
      </p:sp>
      <p:sp>
        <p:nvSpPr>
          <p:cNvPr id="3" name="Podtytuł 2">
            <a:extLst>
              <a:ext uri="{FF2B5EF4-FFF2-40B4-BE49-F238E27FC236}">
                <a16:creationId xmlns:a16="http://schemas.microsoft.com/office/drawing/2014/main" id="{C1605CAB-F96F-46B1-8CE4-81A0FE1937DD}"/>
              </a:ext>
            </a:extLst>
          </p:cNvPr>
          <p:cNvSpPr>
            <a:spLocks noGrp="1"/>
          </p:cNvSpPr>
          <p:nvPr>
            <p:ph type="subTitle" idx="1"/>
          </p:nvPr>
        </p:nvSpPr>
        <p:spPr/>
        <p:txBody>
          <a:bodyPr/>
          <a:lstStyle/>
          <a:p>
            <a:endParaRPr lang="pl-PL"/>
          </a:p>
        </p:txBody>
      </p:sp>
    </p:spTree>
    <p:extLst>
      <p:ext uri="{BB962C8B-B14F-4D97-AF65-F5344CB8AC3E}">
        <p14:creationId xmlns:p14="http://schemas.microsoft.com/office/powerpoint/2010/main" val="1285480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DC9EB46-7A94-4E18-8FDC-89F90A55F738}"/>
              </a:ext>
            </a:extLst>
          </p:cNvPr>
          <p:cNvSpPr>
            <a:spLocks noGrp="1"/>
          </p:cNvSpPr>
          <p:nvPr>
            <p:ph type="title"/>
          </p:nvPr>
        </p:nvSpPr>
        <p:spPr/>
        <p:txBody>
          <a:bodyPr/>
          <a:lstStyle/>
          <a:p>
            <a:r>
              <a:rPr lang="pl-PL" dirty="0"/>
              <a:t>Zachowania ryzykowne</a:t>
            </a:r>
          </a:p>
        </p:txBody>
      </p:sp>
      <p:sp>
        <p:nvSpPr>
          <p:cNvPr id="3" name="Symbol zastępczy zawartości 2">
            <a:extLst>
              <a:ext uri="{FF2B5EF4-FFF2-40B4-BE49-F238E27FC236}">
                <a16:creationId xmlns:a16="http://schemas.microsoft.com/office/drawing/2014/main" id="{1CAD6239-DA2E-47B6-9CC6-7076C3DB0B8D}"/>
              </a:ext>
            </a:extLst>
          </p:cNvPr>
          <p:cNvSpPr>
            <a:spLocks noGrp="1"/>
          </p:cNvSpPr>
          <p:nvPr>
            <p:ph idx="1"/>
          </p:nvPr>
        </p:nvSpPr>
        <p:spPr/>
        <p:txBody>
          <a:bodyPr/>
          <a:lstStyle/>
          <a:p>
            <a:pPr marL="0" indent="0">
              <a:buNone/>
            </a:pPr>
            <a:r>
              <a:rPr lang="pl-PL" dirty="0"/>
              <a:t>•„działań niosących ryzyko negatywnych konsekwencji dla fizycznego i psychicznego zdrowia jednostki, a także dla jej otoczenia społecznego” Ostaszewski K. Skuteczność profilaktyki używania substancji psychoaktywnych. Warszawa: Wydawnictwo Naukowe "Scholar"; 2003</a:t>
            </a:r>
          </a:p>
        </p:txBody>
      </p:sp>
    </p:spTree>
    <p:extLst>
      <p:ext uri="{BB962C8B-B14F-4D97-AF65-F5344CB8AC3E}">
        <p14:creationId xmlns:p14="http://schemas.microsoft.com/office/powerpoint/2010/main" val="1528433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6940DE6-1CAF-4252-B410-3BB434F0B625}"/>
              </a:ext>
            </a:extLst>
          </p:cNvPr>
          <p:cNvSpPr>
            <a:spLocks noGrp="1"/>
          </p:cNvSpPr>
          <p:nvPr>
            <p:ph type="title"/>
          </p:nvPr>
        </p:nvSpPr>
        <p:spPr/>
        <p:txBody>
          <a:bodyPr/>
          <a:lstStyle/>
          <a:p>
            <a:r>
              <a:rPr lang="pl-PL" dirty="0"/>
              <a:t>Tendencje w </a:t>
            </a:r>
            <a:r>
              <a:rPr lang="pl-PL" dirty="0" err="1"/>
              <a:t>zachowaniach</a:t>
            </a:r>
            <a:r>
              <a:rPr lang="pl-PL" dirty="0"/>
              <a:t> ryzykownych</a:t>
            </a:r>
          </a:p>
        </p:txBody>
      </p:sp>
      <p:sp>
        <p:nvSpPr>
          <p:cNvPr id="3" name="Symbol zastępczy zawartości 2">
            <a:extLst>
              <a:ext uri="{FF2B5EF4-FFF2-40B4-BE49-F238E27FC236}">
                <a16:creationId xmlns:a16="http://schemas.microsoft.com/office/drawing/2014/main" id="{65C006E1-636B-4BE2-9222-3DFAB4D48495}"/>
              </a:ext>
            </a:extLst>
          </p:cNvPr>
          <p:cNvSpPr>
            <a:spLocks noGrp="1"/>
          </p:cNvSpPr>
          <p:nvPr>
            <p:ph idx="1"/>
          </p:nvPr>
        </p:nvSpPr>
        <p:spPr/>
        <p:txBody>
          <a:bodyPr/>
          <a:lstStyle/>
          <a:p>
            <a:r>
              <a:rPr lang="pl-PL" dirty="0"/>
              <a:t>Gwałtowny rozwój ich form</a:t>
            </a:r>
          </a:p>
          <a:p>
            <a:r>
              <a:rPr lang="pl-PL" dirty="0"/>
              <a:t>Rozpowszechnienie się nowych (</a:t>
            </a:r>
            <a:r>
              <a:rPr lang="pl-PL" dirty="0" err="1"/>
              <a:t>sexting</a:t>
            </a:r>
            <a:r>
              <a:rPr lang="pl-PL" dirty="0"/>
              <a:t>)</a:t>
            </a:r>
          </a:p>
          <a:p>
            <a:r>
              <a:rPr lang="pl-PL" dirty="0"/>
              <a:t>Przesuwanie wieku inicjacji (12-13 a nie 15 lat)</a:t>
            </a:r>
          </a:p>
          <a:p>
            <a:r>
              <a:rPr lang="pl-PL" dirty="0"/>
              <a:t>Minimalizacja znaczenia płci (kiedyś 80%do20% obecnie 60% do 40%)</a:t>
            </a:r>
          </a:p>
          <a:p>
            <a:r>
              <a:rPr lang="pl-PL" dirty="0"/>
              <a:t>Brutalizacja zachowań</a:t>
            </a:r>
          </a:p>
        </p:txBody>
      </p:sp>
    </p:spTree>
    <p:extLst>
      <p:ext uri="{BB962C8B-B14F-4D97-AF65-F5344CB8AC3E}">
        <p14:creationId xmlns:p14="http://schemas.microsoft.com/office/powerpoint/2010/main" val="3263768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7EA2F61-7A9B-48F7-B246-0DE839595D77}"/>
              </a:ext>
            </a:extLst>
          </p:cNvPr>
          <p:cNvSpPr>
            <a:spLocks noGrp="1"/>
          </p:cNvSpPr>
          <p:nvPr>
            <p:ph type="title"/>
          </p:nvPr>
        </p:nvSpPr>
        <p:spPr/>
        <p:txBody>
          <a:bodyPr/>
          <a:lstStyle/>
          <a:p>
            <a:r>
              <a:rPr lang="pl-PL" dirty="0"/>
              <a:t>Obecny stan młodzieży i zachowań ryzykownych</a:t>
            </a:r>
          </a:p>
        </p:txBody>
      </p:sp>
      <p:sp>
        <p:nvSpPr>
          <p:cNvPr id="3" name="Symbol zastępczy zawartości 2">
            <a:extLst>
              <a:ext uri="{FF2B5EF4-FFF2-40B4-BE49-F238E27FC236}">
                <a16:creationId xmlns:a16="http://schemas.microsoft.com/office/drawing/2014/main" id="{F4AC0928-CB4C-496A-AEC2-2A2D1DE049EC}"/>
              </a:ext>
            </a:extLst>
          </p:cNvPr>
          <p:cNvSpPr>
            <a:spLocks noGrp="1"/>
          </p:cNvSpPr>
          <p:nvPr>
            <p:ph idx="1"/>
          </p:nvPr>
        </p:nvSpPr>
        <p:spPr/>
        <p:txBody>
          <a:bodyPr>
            <a:normAutofit/>
          </a:bodyPr>
          <a:lstStyle/>
          <a:p>
            <a:pPr marL="0" indent="0">
              <a:buNone/>
            </a:pPr>
            <a:r>
              <a:rPr lang="pl-PL" sz="1800" b="1" i="0" u="none" strike="noStrike" baseline="0" dirty="0">
                <a:solidFill>
                  <a:srgbClr val="000000"/>
                </a:solidFill>
                <a:latin typeface="Times New Roman" panose="02020603050405020304" pitchFamily="18" charset="0"/>
              </a:rPr>
              <a:t>Ryzykowne zachowania </a:t>
            </a:r>
            <a:r>
              <a:rPr lang="pl-PL" sz="1800" b="1" i="0" u="none" strike="noStrike" baseline="0" dirty="0" err="1">
                <a:solidFill>
                  <a:srgbClr val="000000"/>
                </a:solidFill>
                <a:latin typeface="Times New Roman" panose="02020603050405020304" pitchFamily="18" charset="0"/>
              </a:rPr>
              <a:t>przemocowe</a:t>
            </a:r>
            <a:r>
              <a:rPr lang="pl-PL" sz="1800" b="1" i="0" u="none" strike="noStrike" baseline="0" dirty="0">
                <a:solidFill>
                  <a:srgbClr val="000000"/>
                </a:solidFill>
                <a:latin typeface="Times New Roman" panose="02020603050405020304" pitchFamily="18" charset="0"/>
              </a:rPr>
              <a:t> </a:t>
            </a:r>
            <a:r>
              <a:rPr lang="pl-PL" sz="1800" b="0" i="0" u="none" strike="noStrike" baseline="0" dirty="0">
                <a:solidFill>
                  <a:srgbClr val="000000"/>
                </a:solidFill>
                <a:latin typeface="Times New Roman" panose="02020603050405020304" pitchFamily="18" charset="0"/>
              </a:rPr>
              <a:t>– do obszaru tego należy zliczyć różne rodzaje agresji np. słowna, różne rodzaje przemocy np. przemoc rówieśnicza, ale również formy autoagresji tj. tatuaże, </a:t>
            </a:r>
            <a:r>
              <a:rPr lang="pl-PL" sz="1800" b="0" i="0" u="none" strike="noStrike" baseline="0" dirty="0" err="1">
                <a:solidFill>
                  <a:srgbClr val="000000"/>
                </a:solidFill>
                <a:latin typeface="Times New Roman" panose="02020603050405020304" pitchFamily="18" charset="0"/>
              </a:rPr>
              <a:t>piercing</a:t>
            </a:r>
            <a:r>
              <a:rPr lang="pl-PL" sz="1800" b="0" i="0" u="none" strike="noStrike" baseline="0" dirty="0">
                <a:solidFill>
                  <a:srgbClr val="000000"/>
                </a:solidFill>
                <a:latin typeface="Times New Roman" panose="02020603050405020304" pitchFamily="18" charset="0"/>
              </a:rPr>
              <a:t>, zachowania </a:t>
            </a:r>
            <a:r>
              <a:rPr lang="pl-PL" sz="1800" b="0" i="0" u="none" strike="noStrike" baseline="0" dirty="0" err="1">
                <a:solidFill>
                  <a:srgbClr val="000000"/>
                </a:solidFill>
                <a:latin typeface="Times New Roman" panose="02020603050405020304" pitchFamily="18" charset="0"/>
              </a:rPr>
              <a:t>presuicydalne</a:t>
            </a:r>
            <a:r>
              <a:rPr lang="pl-PL" sz="1800" b="0" i="0" u="none" strike="noStrike" baseline="0" dirty="0">
                <a:solidFill>
                  <a:srgbClr val="000000"/>
                </a:solidFill>
                <a:latin typeface="Times New Roman" panose="02020603050405020304" pitchFamily="18" charset="0"/>
              </a:rPr>
              <a:t>; </a:t>
            </a:r>
          </a:p>
          <a:p>
            <a:pPr marL="0" indent="0">
              <a:buNone/>
            </a:pPr>
            <a:r>
              <a:rPr lang="pl-PL" sz="1800" b="1" i="0" u="none" strike="noStrike" baseline="0" dirty="0">
                <a:solidFill>
                  <a:srgbClr val="000000"/>
                </a:solidFill>
                <a:latin typeface="Times New Roman" panose="02020603050405020304" pitchFamily="18" charset="0"/>
              </a:rPr>
              <a:t>Ryzykowne zachowania seksualne </a:t>
            </a:r>
            <a:r>
              <a:rPr lang="pl-PL" sz="1800" b="0" i="0" u="none" strike="noStrike" baseline="0" dirty="0">
                <a:solidFill>
                  <a:srgbClr val="000000"/>
                </a:solidFill>
                <a:latin typeface="Times New Roman" panose="02020603050405020304" pitchFamily="18" charset="0"/>
              </a:rPr>
              <a:t>– do tego obszaru zaliczyć należy wczesną inicjację seksualną, oglądanie pornografii, ryzykowne zabawy seksualne; </a:t>
            </a:r>
          </a:p>
          <a:p>
            <a:pPr marL="0" indent="0">
              <a:buNone/>
            </a:pPr>
            <a:r>
              <a:rPr lang="pl-PL" sz="1800" b="1" i="0" u="none" strike="noStrike" baseline="0" dirty="0">
                <a:solidFill>
                  <a:srgbClr val="000000"/>
                </a:solidFill>
                <a:latin typeface="Times New Roman" panose="02020603050405020304" pitchFamily="18" charset="0"/>
              </a:rPr>
              <a:t>Ryzykowne zachowania związane z nadużywaniem substancji psychoaktywnych </a:t>
            </a:r>
            <a:r>
              <a:rPr lang="pl-PL" sz="1800" b="0" i="0" u="none" strike="noStrike" baseline="0" dirty="0">
                <a:solidFill>
                  <a:srgbClr val="000000"/>
                </a:solidFill>
                <a:latin typeface="Times New Roman" panose="02020603050405020304" pitchFamily="18" charset="0"/>
              </a:rPr>
              <a:t>– alkoholizowanie się, narkotyzowanie się, zażywanie tytoniu, zażywanie leków celem odurzenia się, </a:t>
            </a:r>
            <a:r>
              <a:rPr lang="pl-PL" sz="1800" b="0" i="0" u="none" strike="noStrike" baseline="0" dirty="0" err="1">
                <a:solidFill>
                  <a:srgbClr val="000000"/>
                </a:solidFill>
                <a:latin typeface="Times New Roman" panose="02020603050405020304" pitchFamily="18" charset="0"/>
              </a:rPr>
              <a:t>alkoreksja</a:t>
            </a:r>
            <a:r>
              <a:rPr lang="pl-PL" sz="1800" b="0" i="0" u="none" strike="noStrike" baseline="0" dirty="0">
                <a:solidFill>
                  <a:srgbClr val="000000"/>
                </a:solidFill>
                <a:latin typeface="Times New Roman" panose="02020603050405020304" pitchFamily="18" charset="0"/>
              </a:rPr>
              <a:t>, domowy odlot; </a:t>
            </a:r>
          </a:p>
          <a:p>
            <a:endParaRPr lang="pl-PL" dirty="0"/>
          </a:p>
        </p:txBody>
      </p:sp>
    </p:spTree>
    <p:extLst>
      <p:ext uri="{BB962C8B-B14F-4D97-AF65-F5344CB8AC3E}">
        <p14:creationId xmlns:p14="http://schemas.microsoft.com/office/powerpoint/2010/main" val="2849111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090530F-22DB-48DF-9B5B-9A7C3FE2D916}"/>
              </a:ext>
            </a:extLst>
          </p:cNvPr>
          <p:cNvSpPr>
            <a:spLocks noGrp="1"/>
          </p:cNvSpPr>
          <p:nvPr>
            <p:ph type="title"/>
          </p:nvPr>
        </p:nvSpPr>
        <p:spPr/>
        <p:txBody>
          <a:bodyPr/>
          <a:lstStyle/>
          <a:p>
            <a:r>
              <a:rPr lang="pl-PL" dirty="0"/>
              <a:t>Obecny stan młodzieży i zachowań ryzykownych </a:t>
            </a:r>
          </a:p>
        </p:txBody>
      </p:sp>
      <p:sp>
        <p:nvSpPr>
          <p:cNvPr id="3" name="Symbol zastępczy zawartości 2">
            <a:extLst>
              <a:ext uri="{FF2B5EF4-FFF2-40B4-BE49-F238E27FC236}">
                <a16:creationId xmlns:a16="http://schemas.microsoft.com/office/drawing/2014/main" id="{27E9FD6C-F0CD-4EEF-99BA-5348B6B98A6E}"/>
              </a:ext>
            </a:extLst>
          </p:cNvPr>
          <p:cNvSpPr>
            <a:spLocks noGrp="1"/>
          </p:cNvSpPr>
          <p:nvPr>
            <p:ph idx="1"/>
          </p:nvPr>
        </p:nvSpPr>
        <p:spPr/>
        <p:txBody>
          <a:bodyPr/>
          <a:lstStyle/>
          <a:p>
            <a:pPr marL="0" indent="0">
              <a:buNone/>
            </a:pPr>
            <a:r>
              <a:rPr lang="pl-PL" sz="1800" b="1" i="0" u="none" strike="noStrike" baseline="0" dirty="0">
                <a:solidFill>
                  <a:srgbClr val="000000"/>
                </a:solidFill>
                <a:latin typeface="Times New Roman" panose="02020603050405020304" pitchFamily="18" charset="0"/>
              </a:rPr>
              <a:t>Ryzykowne zachowania związane z uzależnieniem behawioralnym </a:t>
            </a:r>
            <a:r>
              <a:rPr lang="pl-PL" sz="1800" b="0" i="0" u="none" strike="noStrike" baseline="0" dirty="0">
                <a:solidFill>
                  <a:srgbClr val="000000"/>
                </a:solidFill>
                <a:latin typeface="Times New Roman" panose="02020603050405020304" pitchFamily="18" charset="0"/>
              </a:rPr>
              <a:t>– gry hazardowe, nadmierne korzystanie z cyfrowych technologii; </a:t>
            </a:r>
          </a:p>
          <a:p>
            <a:pPr marL="0" indent="0">
              <a:buNone/>
            </a:pPr>
            <a:r>
              <a:rPr lang="pl-PL" sz="1800" b="1" i="0" u="none" strike="noStrike" baseline="0" dirty="0">
                <a:solidFill>
                  <a:srgbClr val="000000"/>
                </a:solidFill>
                <a:latin typeface="Times New Roman" panose="02020603050405020304" pitchFamily="18" charset="0"/>
              </a:rPr>
              <a:t>Ryzykowne zachowania związane z odżywianiem </a:t>
            </a:r>
            <a:r>
              <a:rPr lang="pl-PL" sz="1800" b="0" i="0" u="none" strike="noStrike" baseline="0" dirty="0">
                <a:solidFill>
                  <a:srgbClr val="000000"/>
                </a:solidFill>
                <a:latin typeface="Times New Roman" panose="02020603050405020304" pitchFamily="18" charset="0"/>
              </a:rPr>
              <a:t>– restrykcyjne diety, wczesne stosowanie suplementów diety rozwijających masę mięśniową; </a:t>
            </a:r>
          </a:p>
          <a:p>
            <a:pPr marL="0" indent="0">
              <a:buNone/>
            </a:pPr>
            <a:r>
              <a:rPr lang="pl-PL" sz="1800" b="1" i="0" u="none" strike="noStrike" baseline="0" dirty="0">
                <a:solidFill>
                  <a:srgbClr val="000000"/>
                </a:solidFill>
                <a:latin typeface="Times New Roman" panose="02020603050405020304" pitchFamily="18" charset="0"/>
              </a:rPr>
              <a:t>Zachowania ryzykowne związane z grupami dewiacyjnymi </a:t>
            </a:r>
            <a:r>
              <a:rPr lang="pl-PL" sz="1800" b="0" i="0" u="none" strike="noStrike" baseline="0" dirty="0">
                <a:solidFill>
                  <a:srgbClr val="000000"/>
                </a:solidFill>
                <a:latin typeface="Times New Roman" panose="02020603050405020304" pitchFamily="18" charset="0"/>
              </a:rPr>
              <a:t>– kontakty z sektami, grupami przestępczymi, negatywnymi subkulturami muzycznymi; </a:t>
            </a:r>
          </a:p>
          <a:p>
            <a:pPr marL="0" indent="0">
              <a:buNone/>
            </a:pPr>
            <a:r>
              <a:rPr lang="pl-PL" sz="1800" b="1" i="0" u="none" strike="noStrike" baseline="0" dirty="0">
                <a:solidFill>
                  <a:srgbClr val="000000"/>
                </a:solidFill>
                <a:latin typeface="Times New Roman" panose="02020603050405020304" pitchFamily="18" charset="0"/>
              </a:rPr>
              <a:t>Inne zachowania ryzykowne </a:t>
            </a:r>
            <a:r>
              <a:rPr lang="pl-PL" sz="1800" b="0" i="0" u="none" strike="noStrike" baseline="0" dirty="0">
                <a:solidFill>
                  <a:srgbClr val="000000"/>
                </a:solidFill>
                <a:latin typeface="Times New Roman" panose="02020603050405020304" pitchFamily="18" charset="0"/>
              </a:rPr>
              <a:t>– wagary, mówienie nieprawdy, wandalizm. </a:t>
            </a:r>
          </a:p>
          <a:p>
            <a:endParaRPr lang="pl-PL" dirty="0"/>
          </a:p>
        </p:txBody>
      </p:sp>
    </p:spTree>
    <p:extLst>
      <p:ext uri="{BB962C8B-B14F-4D97-AF65-F5344CB8AC3E}">
        <p14:creationId xmlns:p14="http://schemas.microsoft.com/office/powerpoint/2010/main" val="3011931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83D66C8-7A5A-419B-8BCC-84F8B32572DA}"/>
              </a:ext>
            </a:extLst>
          </p:cNvPr>
          <p:cNvSpPr>
            <a:spLocks noGrp="1"/>
          </p:cNvSpPr>
          <p:nvPr>
            <p:ph type="title"/>
          </p:nvPr>
        </p:nvSpPr>
        <p:spPr/>
        <p:txBody>
          <a:bodyPr/>
          <a:lstStyle/>
          <a:p>
            <a:r>
              <a:rPr lang="pl-PL" dirty="0"/>
              <a:t>Zachowania ryzykowne związane z używaniem substancji psychoaktywnych</a:t>
            </a:r>
          </a:p>
        </p:txBody>
      </p:sp>
      <p:sp>
        <p:nvSpPr>
          <p:cNvPr id="3" name="Symbol zastępczy zawartości 2">
            <a:extLst>
              <a:ext uri="{FF2B5EF4-FFF2-40B4-BE49-F238E27FC236}">
                <a16:creationId xmlns:a16="http://schemas.microsoft.com/office/drawing/2014/main" id="{9D3FCFED-819A-48C7-9628-C1FAA214FEA5}"/>
              </a:ext>
            </a:extLst>
          </p:cNvPr>
          <p:cNvSpPr>
            <a:spLocks noGrp="1"/>
          </p:cNvSpPr>
          <p:nvPr>
            <p:ph idx="1"/>
          </p:nvPr>
        </p:nvSpPr>
        <p:spPr/>
        <p:txBody>
          <a:bodyPr>
            <a:normAutofit fontScale="92500" lnSpcReduction="20000"/>
          </a:bodyPr>
          <a:lstStyle/>
          <a:p>
            <a:pPr marL="0" indent="0">
              <a:buNone/>
            </a:pPr>
            <a:r>
              <a:rPr lang="pl-PL" sz="1800" b="1" i="0" u="none" strike="noStrike" baseline="0" dirty="0" err="1">
                <a:solidFill>
                  <a:srgbClr val="000000"/>
                </a:solidFill>
                <a:latin typeface="Times New Roman" panose="02020603050405020304" pitchFamily="18" charset="0"/>
              </a:rPr>
              <a:t>Podszeptywacze</a:t>
            </a:r>
            <a:r>
              <a:rPr lang="pl-PL" sz="1800" b="1" i="0" u="none" strike="noStrike" baseline="0" dirty="0">
                <a:solidFill>
                  <a:srgbClr val="000000"/>
                </a:solidFill>
                <a:latin typeface="Times New Roman" panose="02020603050405020304" pitchFamily="18" charset="0"/>
              </a:rPr>
              <a:t> używek </a:t>
            </a:r>
            <a:r>
              <a:rPr lang="pl-PL" sz="1800" b="0" i="0" u="none" strike="noStrike" baseline="0" dirty="0">
                <a:solidFill>
                  <a:srgbClr val="000000"/>
                </a:solidFill>
                <a:latin typeface="Times New Roman" panose="02020603050405020304" pitchFamily="18" charset="0"/>
              </a:rPr>
              <a:t>są grupą użytkowników cyberprzestrzeni, którzy swoją aktywnością ułatwiają wejście w świat narkotyków, dopalaczy, domowego odlotu oraz alkoholu. Przypuszcza się, że są to osoby regularnie używające substancje psychoaktywne, osoby uzależnione, które korzystając z dobrodziejstw sieci jakim jest anonimowość – dzielą się informacjami z zakresu używek. Niektóre grupy wytworzyły swoje specyficzne slangi by przekazywać sobie informacje na ten temat, zabezpieczając się przed odczytaniem przez osoby postronne. W cyberprzestrzeni możemy zaobserwować również specjalne fora, często o kontrolowanym dostępie, którym najważniejszym motywem przewodnim jest dyskusja o narkotykach. Wiele z pośród nich zostaje blokowanych lub użytkownicy po prostu przestają z nich korzystać. Jednym z najbardziej popularnych, nadal funkcjonujących tego typu jest forum haszysz.com. Dostęp do tego rodzaju forum jest półotwarty tzn. można odczytać treści większości dyskusji bez rejestrowania się, ale dodanie komentarza wymaga już rejestracji. Struktura forum jest przejrzyście ułożona, podzielona na podstrony, tematy i grupy dyskusyjne. </a:t>
            </a:r>
            <a:endParaRPr lang="pl-PL" dirty="0"/>
          </a:p>
        </p:txBody>
      </p:sp>
    </p:spTree>
    <p:extLst>
      <p:ext uri="{BB962C8B-B14F-4D97-AF65-F5344CB8AC3E}">
        <p14:creationId xmlns:p14="http://schemas.microsoft.com/office/powerpoint/2010/main" val="2859125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16DC2CF-DD79-497B-8D0F-24DB85476C38}"/>
              </a:ext>
            </a:extLst>
          </p:cNvPr>
          <p:cNvSpPr>
            <a:spLocks noGrp="1"/>
          </p:cNvSpPr>
          <p:nvPr>
            <p:ph type="title"/>
          </p:nvPr>
        </p:nvSpPr>
        <p:spPr/>
        <p:txBody>
          <a:bodyPr/>
          <a:lstStyle/>
          <a:p>
            <a:endParaRPr lang="pl-PL" dirty="0"/>
          </a:p>
        </p:txBody>
      </p:sp>
      <p:sp>
        <p:nvSpPr>
          <p:cNvPr id="3" name="Symbol zastępczy zawartości 2">
            <a:extLst>
              <a:ext uri="{FF2B5EF4-FFF2-40B4-BE49-F238E27FC236}">
                <a16:creationId xmlns:a16="http://schemas.microsoft.com/office/drawing/2014/main" id="{D6631F99-DAFF-4BB1-AD18-21975BBECF80}"/>
              </a:ext>
            </a:extLst>
          </p:cNvPr>
          <p:cNvSpPr>
            <a:spLocks noGrp="1"/>
          </p:cNvSpPr>
          <p:nvPr>
            <p:ph idx="1"/>
          </p:nvPr>
        </p:nvSpPr>
        <p:spPr/>
        <p:txBody>
          <a:bodyPr/>
          <a:lstStyle/>
          <a:p>
            <a:pPr marL="0" indent="0">
              <a:buNone/>
            </a:pPr>
            <a:r>
              <a:rPr lang="pl-PL" sz="1800" b="1" i="0" u="none" strike="noStrike" baseline="0" dirty="0">
                <a:solidFill>
                  <a:srgbClr val="000000"/>
                </a:solidFill>
                <a:latin typeface="Times New Roman" panose="02020603050405020304" pitchFamily="18" charset="0"/>
              </a:rPr>
              <a:t>Domowy odlot </a:t>
            </a:r>
            <a:r>
              <a:rPr lang="pl-PL" sz="1800" dirty="0">
                <a:solidFill>
                  <a:srgbClr val="000000"/>
                </a:solidFill>
                <a:latin typeface="Times New Roman" panose="02020603050405020304" pitchFamily="18" charset="0"/>
              </a:rPr>
              <a:t>wiąże się z podszeptywaniem używek. T</a:t>
            </a:r>
            <a:r>
              <a:rPr lang="pl-PL" sz="1800" b="0" i="0" u="none" strike="noStrike" baseline="0" dirty="0">
                <a:solidFill>
                  <a:srgbClr val="000000"/>
                </a:solidFill>
                <a:latin typeface="Times New Roman" panose="02020603050405020304" pitchFamily="18" charset="0"/>
              </a:rPr>
              <a:t>o pewien sposób odurzania się za pomocą tego co można znaleźć w przeciętnym gospodarstwie domowym. Na ogólnodostępnych forach typu zapytaj.onet.pl można zaobserwować bezpośrednie pytania o ten obszar: Jak naćpać się domowym sposobem ? Jak odlecieć bez narkotyków ? itp. Młodzież poszukuje sposobów odurzania się, a </a:t>
            </a:r>
            <a:r>
              <a:rPr lang="pl-PL" sz="1800" b="0" i="0" u="none" strike="noStrike" baseline="0" dirty="0" err="1">
                <a:solidFill>
                  <a:srgbClr val="000000"/>
                </a:solidFill>
                <a:latin typeface="Times New Roman" panose="02020603050405020304" pitchFamily="18" charset="0"/>
              </a:rPr>
              <a:t>podszeptywacze</a:t>
            </a:r>
            <a:r>
              <a:rPr lang="pl-PL" sz="1800" b="0" i="0" u="none" strike="noStrike" baseline="0" dirty="0">
                <a:solidFill>
                  <a:srgbClr val="000000"/>
                </a:solidFill>
                <a:latin typeface="Times New Roman" panose="02020603050405020304" pitchFamily="18" charset="0"/>
              </a:rPr>
              <a:t> używek podpowiadają jak to zrobić, bez potrzeby kontaktu z dilerem, czy światem przestępczym. Eksperymentowanie i dzielenie się w tym zakresie informacjami, nawet na płaszczyźnie komunikacji internetowej nosi ogromne ryzyko zwiększenia faktycznej dostępności sposobów na odurzanie się lub też fałszywego przekonania na ten temat, co stanowi jeden z najważniejszych czynników ryzyka w przypadku używania substancji psychoaktywnych. </a:t>
            </a:r>
          </a:p>
          <a:p>
            <a:pPr marL="0" indent="0">
              <a:buNone/>
            </a:pPr>
            <a:endParaRPr lang="pl-PL" dirty="0"/>
          </a:p>
        </p:txBody>
      </p:sp>
    </p:spTree>
    <p:extLst>
      <p:ext uri="{BB962C8B-B14F-4D97-AF65-F5344CB8AC3E}">
        <p14:creationId xmlns:p14="http://schemas.microsoft.com/office/powerpoint/2010/main" val="3395853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1DE220B-FFD7-457C-AB84-52A948131709}"/>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CEF4D0A7-483A-4922-BCE8-E7F0FFE2E5FB}"/>
              </a:ext>
            </a:extLst>
          </p:cNvPr>
          <p:cNvSpPr>
            <a:spLocks noGrp="1"/>
          </p:cNvSpPr>
          <p:nvPr>
            <p:ph idx="1"/>
          </p:nvPr>
        </p:nvSpPr>
        <p:spPr/>
        <p:txBody>
          <a:bodyPr/>
          <a:lstStyle/>
          <a:p>
            <a:pPr marL="0" indent="0">
              <a:buNone/>
            </a:pPr>
            <a:r>
              <a:rPr lang="pl-PL" sz="1800" b="1" i="0" u="none" strike="noStrike" baseline="0" dirty="0">
                <a:solidFill>
                  <a:srgbClr val="000000"/>
                </a:solidFill>
                <a:latin typeface="Times New Roman" panose="02020603050405020304" pitchFamily="18" charset="0"/>
              </a:rPr>
              <a:t>Melanż/Projekt-x </a:t>
            </a:r>
            <a:r>
              <a:rPr lang="pl-PL" sz="1800" b="0" i="0" u="none" strike="noStrike" baseline="0" dirty="0" err="1">
                <a:solidFill>
                  <a:srgbClr val="000000"/>
                </a:solidFill>
                <a:latin typeface="Times New Roman" panose="02020603050405020304" pitchFamily="18" charset="0"/>
              </a:rPr>
              <a:t>Projekt-x</a:t>
            </a:r>
            <a:r>
              <a:rPr lang="pl-PL" sz="1800" b="0" i="0" u="none" strike="noStrike" baseline="0" dirty="0">
                <a:solidFill>
                  <a:srgbClr val="000000"/>
                </a:solidFill>
                <a:latin typeface="Times New Roman" panose="02020603050405020304" pitchFamily="18" charset="0"/>
              </a:rPr>
              <a:t> jest zestawem zachowań znacznie wykraczającą poza ramy „starej domówki”, która dzieje się w dwóch światach jednocześnie – online oraz realnym. Inicjatywa zaczyna się rodzić oczywiście na portalach społecznościowych typu Facebook, gdzie umieszcza się informację o „domówce” (projekcie-x), z jednoczesną prośbą o rozsyłanie zaproszeń do innych znajomych i nieznajomych. Sfera prywatna, przyjacielska zastała tutaj zastąpiona sferą publiczną, otwartą dla wszystkich facebookowiczów, którzy wyrazili ochotę uczestnictwa. Organizatorom, zależy na jak największym rozgłosie, znaczenie ma liczba uczestników, a nie jakości relacji przyjacielskich. Docelowo organizator ma stracić kontrolę nad liczbą przybyłych nastolatków, gdzie dostrzeżono pewną zależność do kont na portalach społecznościowych. Podobnie jak na portalach społecznościowych liczy się ilość znajomych, a nie jakość relacji z innymi użytkownikami portalu. </a:t>
            </a:r>
            <a:endParaRPr lang="pl-PL" dirty="0"/>
          </a:p>
        </p:txBody>
      </p:sp>
    </p:spTree>
    <p:extLst>
      <p:ext uri="{BB962C8B-B14F-4D97-AF65-F5344CB8AC3E}">
        <p14:creationId xmlns:p14="http://schemas.microsoft.com/office/powerpoint/2010/main" val="4190903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E56190D-81D0-4684-A1C5-6FA178769D86}"/>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AC6FC3B6-28DF-42C1-9A89-C28D3F5EA826}"/>
              </a:ext>
            </a:extLst>
          </p:cNvPr>
          <p:cNvSpPr>
            <a:spLocks noGrp="1"/>
          </p:cNvSpPr>
          <p:nvPr>
            <p:ph idx="1"/>
          </p:nvPr>
        </p:nvSpPr>
        <p:spPr/>
        <p:txBody>
          <a:bodyPr/>
          <a:lstStyle/>
          <a:p>
            <a:pPr marL="0" indent="0">
              <a:buNone/>
            </a:pPr>
            <a:r>
              <a:rPr lang="pl-PL" sz="1800" b="0" i="0" u="none" strike="noStrike" baseline="0" dirty="0">
                <a:solidFill>
                  <a:srgbClr val="000000"/>
                </a:solidFill>
                <a:latin typeface="Times New Roman" panose="02020603050405020304" pitchFamily="18" charset="0"/>
              </a:rPr>
              <a:t>Charakterystyczną cechą projektów-x jest komplikacja różnych zachowań ryzykownych w jednym miejscu tym samym czasie. Na imprezach młodzieńczych tego typu oczywiście stawia się na różnego rodzaju używki. Alkohol, papierosy, dopalacze i inne </a:t>
            </a:r>
            <a:r>
              <a:rPr lang="pl-PL" sz="1800" b="0" i="0" u="none" strike="noStrike" baseline="0" dirty="0" err="1">
                <a:solidFill>
                  <a:srgbClr val="000000"/>
                </a:solidFill>
                <a:latin typeface="Times New Roman" panose="02020603050405020304" pitchFamily="18" charset="0"/>
              </a:rPr>
              <a:t>paranarkotyki</a:t>
            </a:r>
            <a:r>
              <a:rPr lang="pl-PL" sz="1800" b="0" i="0" u="none" strike="noStrike" baseline="0" dirty="0">
                <a:solidFill>
                  <a:srgbClr val="000000"/>
                </a:solidFill>
                <a:latin typeface="Times New Roman" panose="02020603050405020304" pitchFamily="18" charset="0"/>
              </a:rPr>
              <a:t> stają się powszechnością na takiej imprezie, pomimo nieletniego wieku. Młodzież, korzystając z okazji znajdowania się w sporej zbiorowości nastolatków, zatraca samokontrolę i obnosi się w tłumie z używkami, jakby było to normalnym zdrowym elementem dobrej zabawy. </a:t>
            </a:r>
          </a:p>
          <a:p>
            <a:pPr marL="0" indent="0">
              <a:buNone/>
            </a:pPr>
            <a:r>
              <a:rPr lang="pl-PL" sz="1800" b="0" i="0" u="none" strike="noStrike" baseline="0" dirty="0">
                <a:solidFill>
                  <a:srgbClr val="000000"/>
                </a:solidFill>
                <a:latin typeface="Times New Roman" panose="02020603050405020304" pitchFamily="18" charset="0"/>
              </a:rPr>
              <a:t>Projekt-x powiązany jest również z oznakami zbiorowego wandalizmu. Zyskanie anonimowość w tłumie, zachęca do wybicia się z tłumu oryginalnością w postaci efektywnego niszczeniem cudzej własności.</a:t>
            </a:r>
            <a:endParaRPr lang="pl-PL" dirty="0"/>
          </a:p>
        </p:txBody>
      </p:sp>
    </p:spTree>
    <p:extLst>
      <p:ext uri="{BB962C8B-B14F-4D97-AF65-F5344CB8AC3E}">
        <p14:creationId xmlns:p14="http://schemas.microsoft.com/office/powerpoint/2010/main" val="2050766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F9CE671-8043-49DE-9036-4D461154F32C}"/>
              </a:ext>
            </a:extLst>
          </p:cNvPr>
          <p:cNvSpPr>
            <a:spLocks noGrp="1"/>
          </p:cNvSpPr>
          <p:nvPr>
            <p:ph type="title"/>
          </p:nvPr>
        </p:nvSpPr>
        <p:spPr/>
        <p:txBody>
          <a:bodyPr/>
          <a:lstStyle/>
          <a:p>
            <a:r>
              <a:rPr lang="pl-PL" dirty="0"/>
              <a:t>Nowe zachowania ryzykowne powiązane z agresją i autoagresją</a:t>
            </a:r>
          </a:p>
        </p:txBody>
      </p:sp>
      <p:sp>
        <p:nvSpPr>
          <p:cNvPr id="3" name="Symbol zastępczy zawartości 2">
            <a:extLst>
              <a:ext uri="{FF2B5EF4-FFF2-40B4-BE49-F238E27FC236}">
                <a16:creationId xmlns:a16="http://schemas.microsoft.com/office/drawing/2014/main" id="{B375BCA0-0E57-44AB-874C-63A485783FA6}"/>
              </a:ext>
            </a:extLst>
          </p:cNvPr>
          <p:cNvSpPr>
            <a:spLocks noGrp="1"/>
          </p:cNvSpPr>
          <p:nvPr>
            <p:ph idx="1"/>
          </p:nvPr>
        </p:nvSpPr>
        <p:spPr/>
        <p:txBody>
          <a:bodyPr>
            <a:normAutofit/>
          </a:bodyPr>
          <a:lstStyle/>
          <a:p>
            <a:pPr marL="0" indent="0">
              <a:buNone/>
            </a:pPr>
            <a:r>
              <a:rPr lang="pl-PL" sz="1800" b="1" i="0" u="none" strike="noStrike" baseline="0" dirty="0">
                <a:solidFill>
                  <a:srgbClr val="000000"/>
                </a:solidFill>
                <a:latin typeface="Times New Roman" panose="02020603050405020304" pitchFamily="18" charset="0"/>
              </a:rPr>
              <a:t>Cyberbullying </a:t>
            </a:r>
            <a:r>
              <a:rPr lang="pl-PL" sz="1800" b="0" i="0" u="none" strike="noStrike" baseline="0" dirty="0">
                <a:solidFill>
                  <a:srgbClr val="000000"/>
                </a:solidFill>
                <a:latin typeface="Times New Roman" panose="02020603050405020304" pitchFamily="18" charset="0"/>
              </a:rPr>
              <a:t>jest aktem zazwyczaj zbiorowej agresji wykorzystującym cyfrowe media, skierowanym na innego ich użytkownika.</a:t>
            </a:r>
          </a:p>
          <a:p>
            <a:pPr marL="0" indent="0">
              <a:buNone/>
            </a:pPr>
            <a:r>
              <a:rPr lang="pl-PL" sz="1800" u="sng" dirty="0">
                <a:solidFill>
                  <a:srgbClr val="000000"/>
                </a:solidFill>
              </a:rPr>
              <a:t>P</a:t>
            </a:r>
            <a:r>
              <a:rPr lang="pl-PL" sz="1800" b="0" i="0" u="sng" strike="noStrike" baseline="0" dirty="0">
                <a:solidFill>
                  <a:srgbClr val="000000"/>
                </a:solidFill>
              </a:rPr>
              <a:t>odział cyberbullyingu na:</a:t>
            </a:r>
            <a:endParaRPr lang="pl-PL" sz="1800" b="0" i="0" u="none" strike="noStrike" baseline="0" dirty="0">
              <a:solidFill>
                <a:srgbClr val="000000"/>
              </a:solidFill>
              <a:latin typeface="Symbol" panose="05050102010706020507" pitchFamily="18" charset="2"/>
            </a:endParaRPr>
          </a:p>
          <a:p>
            <a:r>
              <a:rPr lang="pl-PL" sz="1800" b="0" i="0" u="none" strike="noStrike" baseline="0" dirty="0">
                <a:solidFill>
                  <a:srgbClr val="000000"/>
                </a:solidFill>
                <a:latin typeface="Symbol" panose="05050102010706020507" pitchFamily="18" charset="2"/>
              </a:rPr>
              <a:t> </a:t>
            </a:r>
            <a:r>
              <a:rPr lang="pl-PL" sz="1800" b="1" i="0" u="none" strike="noStrike" baseline="0" dirty="0">
                <a:solidFill>
                  <a:srgbClr val="000000"/>
                </a:solidFill>
                <a:latin typeface="Times New Roman" panose="02020603050405020304" pitchFamily="18" charset="0"/>
              </a:rPr>
              <a:t>Flaming </a:t>
            </a:r>
            <a:r>
              <a:rPr lang="pl-PL" sz="1800" b="0" i="0" u="none" strike="noStrike" baseline="0" dirty="0">
                <a:solidFill>
                  <a:srgbClr val="000000"/>
                </a:solidFill>
                <a:latin typeface="Times New Roman" panose="02020603050405020304" pitchFamily="18" charset="0"/>
              </a:rPr>
              <a:t>– czyli przemoc słowna o charakterze zaciekłej kłótni na forach i blogach; </a:t>
            </a:r>
          </a:p>
          <a:p>
            <a:r>
              <a:rPr lang="pl-PL" sz="1800" b="0" i="0" u="none" strike="noStrike" baseline="0" dirty="0">
                <a:solidFill>
                  <a:srgbClr val="000000"/>
                </a:solidFill>
                <a:latin typeface="Times New Roman" panose="02020603050405020304" pitchFamily="18" charset="0"/>
              </a:rPr>
              <a:t> </a:t>
            </a:r>
            <a:r>
              <a:rPr lang="pl-PL" sz="1800" b="1" i="0" u="none" strike="noStrike" baseline="0" dirty="0">
                <a:solidFill>
                  <a:srgbClr val="000000"/>
                </a:solidFill>
                <a:latin typeface="Times New Roman" panose="02020603050405020304" pitchFamily="18" charset="0"/>
              </a:rPr>
              <a:t>Prześladowanie </a:t>
            </a:r>
            <a:r>
              <a:rPr lang="pl-PL" sz="1800" b="0" i="0" u="none" strike="noStrike" baseline="0" dirty="0">
                <a:solidFill>
                  <a:srgbClr val="000000"/>
                </a:solidFill>
                <a:latin typeface="Times New Roman" panose="02020603050405020304" pitchFamily="18" charset="0"/>
              </a:rPr>
              <a:t>– długotrwałe krytykowanie i stosowanie obelg wobec innego użytkownika; </a:t>
            </a:r>
          </a:p>
          <a:p>
            <a:r>
              <a:rPr lang="pl-PL" sz="1800" b="1" i="0" u="none" strike="noStrike" baseline="0" dirty="0">
                <a:solidFill>
                  <a:srgbClr val="000000"/>
                </a:solidFill>
                <a:latin typeface="Times New Roman" panose="02020603050405020304" pitchFamily="18" charset="0"/>
              </a:rPr>
              <a:t>Oczernianie </a:t>
            </a:r>
            <a:r>
              <a:rPr lang="pl-PL" sz="1800" b="0" i="0" u="none" strike="noStrike" baseline="0" dirty="0">
                <a:solidFill>
                  <a:srgbClr val="000000"/>
                </a:solidFill>
                <a:latin typeface="Times New Roman" panose="02020603050405020304" pitchFamily="18" charset="0"/>
              </a:rPr>
              <a:t>– fałszowanie faktów dotyczących ofiary i ukazywanie jej włącznie w sposób negatywny; </a:t>
            </a:r>
          </a:p>
          <a:p>
            <a:r>
              <a:rPr lang="pl-PL" sz="1800" b="1" i="0" u="none" strike="noStrike" baseline="0" dirty="0">
                <a:solidFill>
                  <a:srgbClr val="000000"/>
                </a:solidFill>
                <a:latin typeface="Times New Roman" panose="02020603050405020304" pitchFamily="18" charset="0"/>
              </a:rPr>
              <a:t>Podszywanie się </a:t>
            </a:r>
            <a:r>
              <a:rPr lang="pl-PL" sz="1800" b="0" i="0" u="none" strike="noStrike" baseline="0" dirty="0">
                <a:solidFill>
                  <a:srgbClr val="000000"/>
                </a:solidFill>
                <a:latin typeface="Times New Roman" panose="02020603050405020304" pitchFamily="18" charset="0"/>
              </a:rPr>
              <a:t>– ośmieszanie poprzez całkowitą lub chwilowa kradzież tożsamości internetowej; </a:t>
            </a:r>
          </a:p>
          <a:p>
            <a:pPr marL="0" indent="0">
              <a:buNone/>
            </a:pPr>
            <a:endParaRPr lang="pl-PL" u="sng" dirty="0"/>
          </a:p>
        </p:txBody>
      </p:sp>
    </p:spTree>
    <p:extLst>
      <p:ext uri="{BB962C8B-B14F-4D97-AF65-F5344CB8AC3E}">
        <p14:creationId xmlns:p14="http://schemas.microsoft.com/office/powerpoint/2010/main" val="2641161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2B80D6A-7B3D-47C5-87D4-442EF40117D5}"/>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73FE80B9-6C6E-48B9-A1AE-B073C9D4A952}"/>
              </a:ext>
            </a:extLst>
          </p:cNvPr>
          <p:cNvSpPr>
            <a:spLocks noGrp="1"/>
          </p:cNvSpPr>
          <p:nvPr>
            <p:ph idx="1"/>
          </p:nvPr>
        </p:nvSpPr>
        <p:spPr>
          <a:xfrm>
            <a:off x="1451579" y="1438184"/>
            <a:ext cx="9603275" cy="4028162"/>
          </a:xfrm>
        </p:spPr>
        <p:txBody>
          <a:bodyPr>
            <a:normAutofit fontScale="92500" lnSpcReduction="10000"/>
          </a:bodyPr>
          <a:lstStyle/>
          <a:p>
            <a:pPr marL="0" indent="0" algn="l">
              <a:buNone/>
            </a:pPr>
            <a:endParaRPr lang="pl-PL" sz="1800" b="0" i="0" u="none" strike="noStrike" baseline="0" dirty="0">
              <a:solidFill>
                <a:srgbClr val="000000"/>
              </a:solidFill>
              <a:latin typeface="Symbol" panose="05050102010706020507" pitchFamily="18" charset="2"/>
            </a:endParaRPr>
          </a:p>
          <a:p>
            <a:r>
              <a:rPr lang="pl-PL" sz="1800" b="1" i="0" u="none" strike="noStrike" baseline="0" dirty="0">
                <a:solidFill>
                  <a:srgbClr val="000000"/>
                </a:solidFill>
                <a:latin typeface="Times New Roman" panose="02020603050405020304" pitchFamily="18" charset="0"/>
              </a:rPr>
              <a:t>Ujawnianie </a:t>
            </a:r>
            <a:r>
              <a:rPr lang="pl-PL" sz="1800" b="0" i="0" u="none" strike="noStrike" baseline="0" dirty="0">
                <a:solidFill>
                  <a:srgbClr val="000000"/>
                </a:solidFill>
                <a:latin typeface="Times New Roman" panose="02020603050405020304" pitchFamily="18" charset="0"/>
              </a:rPr>
              <a:t>– przemoc o charakterze wykorzystywania treści niejawnych i intymnych dotyczących ofiary; </a:t>
            </a:r>
          </a:p>
          <a:p>
            <a:r>
              <a:rPr lang="pl-PL" sz="1800" b="1" i="0" u="none" strike="noStrike" baseline="0" dirty="0">
                <a:solidFill>
                  <a:srgbClr val="000000"/>
                </a:solidFill>
                <a:latin typeface="Times New Roman" panose="02020603050405020304" pitchFamily="18" charset="0"/>
              </a:rPr>
              <a:t>Wykluczenie </a:t>
            </a:r>
            <a:r>
              <a:rPr lang="pl-PL" sz="1800" b="0" i="0" u="none" strike="noStrike" baseline="0" dirty="0">
                <a:solidFill>
                  <a:srgbClr val="000000"/>
                </a:solidFill>
                <a:latin typeface="Times New Roman" panose="02020603050405020304" pitchFamily="18" charset="0"/>
              </a:rPr>
              <a:t>– ograniczanie dostępu do grona rówieśniczego na portalach </a:t>
            </a:r>
            <a:r>
              <a:rPr lang="pl-PL" sz="1800" b="0" i="0" u="none" strike="noStrike" baseline="0" dirty="0" err="1">
                <a:solidFill>
                  <a:srgbClr val="000000"/>
                </a:solidFill>
                <a:latin typeface="Times New Roman" panose="02020603050405020304" pitchFamily="18" charset="0"/>
              </a:rPr>
              <a:t>społecznosciowych</a:t>
            </a:r>
            <a:r>
              <a:rPr lang="pl-PL" sz="1800" b="0" i="0" u="none" strike="noStrike" baseline="0" dirty="0">
                <a:solidFill>
                  <a:srgbClr val="000000"/>
                </a:solidFill>
                <a:latin typeface="Times New Roman" panose="02020603050405020304" pitchFamily="18" charset="0"/>
              </a:rPr>
              <a:t>; </a:t>
            </a:r>
          </a:p>
          <a:p>
            <a:r>
              <a:rPr lang="pl-PL" sz="1800" b="0" i="0" u="none" strike="noStrike" baseline="0" dirty="0">
                <a:solidFill>
                  <a:srgbClr val="000000"/>
                </a:solidFill>
                <a:latin typeface="Times New Roman" panose="02020603050405020304" pitchFamily="18" charset="0"/>
              </a:rPr>
              <a:t> </a:t>
            </a:r>
            <a:r>
              <a:rPr lang="pl-PL" sz="1800" b="1" i="0" u="none" strike="noStrike" baseline="0" dirty="0" err="1">
                <a:solidFill>
                  <a:srgbClr val="000000"/>
                </a:solidFill>
                <a:latin typeface="Times New Roman" panose="02020603050405020304" pitchFamily="18" charset="0"/>
              </a:rPr>
              <a:t>Cybernękanie</a:t>
            </a:r>
            <a:r>
              <a:rPr lang="pl-PL" sz="1800" b="1" i="0" u="none" strike="noStrike" baseline="0" dirty="0">
                <a:solidFill>
                  <a:srgbClr val="000000"/>
                </a:solidFill>
                <a:latin typeface="Times New Roman" panose="02020603050405020304" pitchFamily="18" charset="0"/>
              </a:rPr>
              <a:t> </a:t>
            </a:r>
            <a:r>
              <a:rPr lang="pl-PL" sz="1800" b="0" i="0" u="none" strike="noStrike" baseline="0" dirty="0">
                <a:solidFill>
                  <a:srgbClr val="000000"/>
                </a:solidFill>
                <a:latin typeface="Times New Roman" panose="02020603050405020304" pitchFamily="18" charset="0"/>
              </a:rPr>
              <a:t>– śledzenie osoby w jego realnym środowisku z wykorzystaniem </a:t>
            </a:r>
            <a:r>
              <a:rPr lang="pl-PL" sz="1800" b="0" i="0" u="none" strike="noStrike" baseline="0" dirty="0" err="1">
                <a:solidFill>
                  <a:srgbClr val="000000"/>
                </a:solidFill>
                <a:latin typeface="Times New Roman" panose="02020603050405020304" pitchFamily="18" charset="0"/>
              </a:rPr>
              <a:t>cyberprześladowania</a:t>
            </a:r>
            <a:r>
              <a:rPr lang="pl-PL" sz="1800" b="0" i="0" u="none" strike="noStrike" baseline="0" dirty="0">
                <a:solidFill>
                  <a:srgbClr val="000000"/>
                </a:solidFill>
                <a:latin typeface="Times New Roman" panose="02020603050405020304" pitchFamily="18" charset="0"/>
              </a:rPr>
              <a:t>; </a:t>
            </a:r>
          </a:p>
          <a:p>
            <a:r>
              <a:rPr lang="pl-PL" sz="1800" b="0" i="0" u="none" strike="noStrike" baseline="0" dirty="0">
                <a:solidFill>
                  <a:srgbClr val="000000"/>
                </a:solidFill>
                <a:latin typeface="Times New Roman" panose="02020603050405020304" pitchFamily="18" charset="0"/>
              </a:rPr>
              <a:t> </a:t>
            </a:r>
            <a:r>
              <a:rPr lang="pl-PL" sz="1800" b="1" i="0" u="none" strike="noStrike" baseline="0" dirty="0">
                <a:solidFill>
                  <a:srgbClr val="000000"/>
                </a:solidFill>
                <a:latin typeface="Times New Roman" panose="02020603050405020304" pitchFamily="18" charset="0"/>
              </a:rPr>
              <a:t>Happy </a:t>
            </a:r>
            <a:r>
              <a:rPr lang="pl-PL" sz="1800" b="1" i="0" u="none" strike="noStrike" baseline="0" dirty="0" err="1">
                <a:solidFill>
                  <a:srgbClr val="000000"/>
                </a:solidFill>
                <a:latin typeface="Times New Roman" panose="02020603050405020304" pitchFamily="18" charset="0"/>
              </a:rPr>
              <a:t>slapping</a:t>
            </a:r>
            <a:r>
              <a:rPr lang="pl-PL" sz="1800" b="1" i="0" u="none" strike="noStrike" baseline="0" dirty="0">
                <a:solidFill>
                  <a:srgbClr val="000000"/>
                </a:solidFill>
                <a:latin typeface="Times New Roman" panose="02020603050405020304" pitchFamily="18" charset="0"/>
              </a:rPr>
              <a:t> </a:t>
            </a:r>
            <a:r>
              <a:rPr lang="pl-PL" sz="1800" b="0" i="0" u="none" strike="noStrike" baseline="0" dirty="0">
                <a:solidFill>
                  <a:srgbClr val="000000"/>
                </a:solidFill>
                <a:latin typeface="Times New Roman" panose="02020603050405020304" pitchFamily="18" charset="0"/>
              </a:rPr>
              <a:t>– jest to przemoc fizyczna udokumentowana za pomocą kamery, aparatu, czy telefonu i rozpowszechniona za pomocą sieci. </a:t>
            </a:r>
          </a:p>
          <a:p>
            <a:pPr marL="0" indent="0">
              <a:buNone/>
            </a:pPr>
            <a:r>
              <a:rPr lang="pl-PL" sz="1800" b="0" i="0" u="sng" strike="noStrike" baseline="0" dirty="0" err="1">
                <a:solidFill>
                  <a:srgbClr val="000000"/>
                </a:solidFill>
              </a:rPr>
              <a:t>Cyberagresja</a:t>
            </a:r>
            <a:r>
              <a:rPr lang="pl-PL" sz="1800" b="0" i="0" u="sng" strike="noStrike" baseline="0" dirty="0">
                <a:solidFill>
                  <a:srgbClr val="000000"/>
                </a:solidFill>
              </a:rPr>
              <a:t> jest nową formą agresji rówieśniczej</a:t>
            </a:r>
          </a:p>
          <a:p>
            <a:pPr marL="0" indent="0">
              <a:buNone/>
            </a:pPr>
            <a:r>
              <a:rPr lang="pl-PL" sz="1800" b="0" i="0" u="none" strike="noStrike" baseline="0" dirty="0">
                <a:solidFill>
                  <a:srgbClr val="000000"/>
                </a:solidFill>
              </a:rPr>
              <a:t>Ofiary cyberprzemocy doświadczają wielu przykrych stanów psychicznych, również wycofują się z życia realnego, alienując się, a nawet decydują się na zamachy samobójcze, bezpośrednio umotywowane efektami aktów </a:t>
            </a:r>
            <a:r>
              <a:rPr lang="pl-PL" sz="1800" b="0" i="0" u="none" strike="noStrike" baseline="0" dirty="0" err="1">
                <a:solidFill>
                  <a:srgbClr val="000000"/>
                </a:solidFill>
              </a:rPr>
              <a:t>cyberagresji</a:t>
            </a:r>
            <a:r>
              <a:rPr lang="pl-PL" sz="1800" b="0" i="0" u="none" strike="noStrike" baseline="0" dirty="0">
                <a:solidFill>
                  <a:srgbClr val="000000"/>
                </a:solidFill>
              </a:rPr>
              <a:t>.</a:t>
            </a:r>
            <a:endParaRPr lang="pl-PL" sz="1800" b="0" i="0" u="sng" strike="noStrike" baseline="0" dirty="0">
              <a:solidFill>
                <a:srgbClr val="000000"/>
              </a:solidFill>
              <a:latin typeface="Times New Roman" panose="02020603050405020304" pitchFamily="18" charset="0"/>
            </a:endParaRPr>
          </a:p>
          <a:p>
            <a:endParaRPr lang="pl-PL" dirty="0"/>
          </a:p>
        </p:txBody>
      </p:sp>
    </p:spTree>
    <p:extLst>
      <p:ext uri="{BB962C8B-B14F-4D97-AF65-F5344CB8AC3E}">
        <p14:creationId xmlns:p14="http://schemas.microsoft.com/office/powerpoint/2010/main" val="998092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59169EC-B30B-45D6-AF5F-09780EA8AC2E}"/>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CD253DA3-C633-4086-80AA-506DB49C3351}"/>
              </a:ext>
            </a:extLst>
          </p:cNvPr>
          <p:cNvSpPr>
            <a:spLocks noGrp="1"/>
          </p:cNvSpPr>
          <p:nvPr>
            <p:ph idx="1"/>
          </p:nvPr>
        </p:nvSpPr>
        <p:spPr/>
        <p:txBody>
          <a:bodyPr>
            <a:normAutofit fontScale="92500" lnSpcReduction="10000"/>
          </a:bodyPr>
          <a:lstStyle/>
          <a:p>
            <a:pPr marL="0" indent="0">
              <a:buNone/>
            </a:pPr>
            <a:r>
              <a:rPr lang="pl-PL" sz="1800" b="0" i="0" u="none" strike="noStrike" baseline="0" dirty="0">
                <a:solidFill>
                  <a:srgbClr val="000000"/>
                </a:solidFill>
                <a:latin typeface="Times New Roman" panose="02020603050405020304" pitchFamily="18" charset="0"/>
              </a:rPr>
              <a:t>Wykazano również, że w przypadku adolescentów używanie komputera sprzyja ograniczaniu rzeczywistych kontaktów i izolacji społecznej. Wyizolowanie społeczne jest jednym z najczęstszych przyczyn samobójstwa, gdzie w niektórych badaniach stanowi 45% motywów zachowań </a:t>
            </a:r>
            <a:r>
              <a:rPr lang="pl-PL" sz="1800" b="0" i="0" u="none" strike="noStrike" baseline="0" dirty="0" err="1">
                <a:solidFill>
                  <a:srgbClr val="000000"/>
                </a:solidFill>
                <a:latin typeface="Times New Roman" panose="02020603050405020304" pitchFamily="18" charset="0"/>
              </a:rPr>
              <a:t>suicydalnych</a:t>
            </a:r>
            <a:r>
              <a:rPr lang="pl-PL" sz="1800" b="0" i="0" u="none" strike="noStrike" baseline="0" dirty="0">
                <a:solidFill>
                  <a:srgbClr val="000000"/>
                </a:solidFill>
                <a:latin typeface="Times New Roman" panose="02020603050405020304" pitchFamily="18" charset="0"/>
              </a:rPr>
              <a:t>. Poczucie izolacji społecznej prowadzi do frustracji, wiążącej się z niemożliwością zaspokajania potrzeby afiliacji.</a:t>
            </a:r>
          </a:p>
          <a:p>
            <a:pPr marL="0" indent="0">
              <a:buNone/>
            </a:pPr>
            <a:r>
              <a:rPr lang="pl-PL" sz="1800" b="0" i="0" u="none" strike="noStrike" baseline="0" dirty="0">
                <a:solidFill>
                  <a:srgbClr val="000000"/>
                </a:solidFill>
                <a:latin typeface="Times New Roman" panose="02020603050405020304" pitchFamily="18" charset="0"/>
              </a:rPr>
              <a:t>Do sieci wrzucane są również autentyczne nagrania zamachów samobójczych, czy też są one w czasie rzeczywistym nagrywane i udostępniane. Internetowe „spektakle śmierci” są instruktarzem, zachętą oraz jednocześnie przyzwoleniem, ponieważ „inni” już to zrobili29. Sieć internetowa jest środowiskiem przyjaznym dla integracji zainteresowanych tą problematyką i potencjalnych samobójców na różnego rodzaju forach, czy blogach. Świadectwem zrzeszania się są pakty, czyli „wspólnie zorganizowane zachowania samobójcze”, dzięki którym uczestnicy zaburzają mechanizmy obronne trzymające ich przy życiu, pozbawiając się jednocześnie lęku przed śmiercią oraz niwelując świadomość śmierci niezauważonej. </a:t>
            </a:r>
            <a:endParaRPr lang="pl-PL" dirty="0"/>
          </a:p>
        </p:txBody>
      </p:sp>
    </p:spTree>
    <p:extLst>
      <p:ext uri="{BB962C8B-B14F-4D97-AF65-F5344CB8AC3E}">
        <p14:creationId xmlns:p14="http://schemas.microsoft.com/office/powerpoint/2010/main" val="273976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0492AEE-9DF9-4599-9E2F-3B70DF3FE229}"/>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C535F12D-66D1-4370-8AD7-C224E489B155}"/>
              </a:ext>
            </a:extLst>
          </p:cNvPr>
          <p:cNvSpPr>
            <a:spLocks noGrp="1"/>
          </p:cNvSpPr>
          <p:nvPr>
            <p:ph idx="1"/>
          </p:nvPr>
        </p:nvSpPr>
        <p:spPr/>
        <p:txBody>
          <a:bodyPr/>
          <a:lstStyle/>
          <a:p>
            <a:r>
              <a:rPr lang="pl-PL" sz="1800" b="1" i="0" u="none" strike="noStrike" baseline="0" dirty="0" err="1">
                <a:solidFill>
                  <a:srgbClr val="000000"/>
                </a:solidFill>
                <a:latin typeface="Times New Roman" panose="02020603050405020304" pitchFamily="18" charset="0"/>
              </a:rPr>
              <a:t>Podszeptywacze</a:t>
            </a:r>
            <a:r>
              <a:rPr lang="pl-PL" sz="1800" b="1" i="0" u="none" strike="noStrike" baseline="0" dirty="0">
                <a:solidFill>
                  <a:srgbClr val="000000"/>
                </a:solidFill>
                <a:latin typeface="Times New Roman" panose="02020603050405020304" pitchFamily="18" charset="0"/>
              </a:rPr>
              <a:t> śmierci </a:t>
            </a:r>
            <a:r>
              <a:rPr lang="pl-PL" sz="1800" b="0" i="0" u="none" strike="noStrike" baseline="0" dirty="0">
                <a:solidFill>
                  <a:srgbClr val="000000"/>
                </a:solidFill>
                <a:latin typeface="Times New Roman" panose="02020603050405020304" pitchFamily="18" charset="0"/>
              </a:rPr>
              <a:t>to Ci użytkownicy forum, czy też ogólnie – przestrzeni internetowej, którzy swoją aktywnością w niej ułatwiają podejmowanie decyzji o zamachu na własne życie. Osoby te, posiadają często spore doświadczenie w internetowych dyskusjach o samobójstwach lecz nie posiadają własnych doświadczeń </a:t>
            </a:r>
            <a:r>
              <a:rPr lang="pl-PL" sz="1800" b="0" i="0" u="none" strike="noStrike" baseline="0" dirty="0" err="1">
                <a:solidFill>
                  <a:srgbClr val="000000"/>
                </a:solidFill>
                <a:latin typeface="Times New Roman" panose="02020603050405020304" pitchFamily="18" charset="0"/>
              </a:rPr>
              <a:t>presuicydalnych</a:t>
            </a:r>
            <a:r>
              <a:rPr lang="pl-PL" sz="1800" b="0" i="0" u="none" strike="noStrike" baseline="0" dirty="0">
                <a:solidFill>
                  <a:srgbClr val="000000"/>
                </a:solidFill>
                <a:latin typeface="Times New Roman" panose="02020603050405020304" pitchFamily="18" charset="0"/>
              </a:rPr>
              <a:t> i mimo to wyszukują argumenty motywujące do aktu autodestrukcji. Dotychczasowe analizy tego zjawiska wykazują, że ich aktywność spowodowana jest uzyskaniem przez nich satysfakcji z podżegania do prób samobójczych. </a:t>
            </a:r>
            <a:r>
              <a:rPr lang="pl-PL" sz="1800" b="0" i="0" u="none" strike="noStrike" baseline="0" dirty="0" err="1">
                <a:solidFill>
                  <a:srgbClr val="000000"/>
                </a:solidFill>
                <a:latin typeface="Times New Roman" panose="02020603050405020304" pitchFamily="18" charset="0"/>
              </a:rPr>
              <a:t>Podszeptywacze</a:t>
            </a:r>
            <a:r>
              <a:rPr lang="pl-PL" sz="1800" b="0" i="0" u="none" strike="noStrike" baseline="0" dirty="0">
                <a:solidFill>
                  <a:srgbClr val="000000"/>
                </a:solidFill>
                <a:latin typeface="Times New Roman" panose="02020603050405020304" pitchFamily="18" charset="0"/>
              </a:rPr>
              <a:t> śmierci nie dostrzegają szkodliwości swoich czynów, nie są w stanie też doświadczyć konsekwencji własnych czynów w postaci złego samopoczucia, a wpisy, które dokonują traktowane są przez nich jako forma wyłącznie żartu. </a:t>
            </a:r>
            <a:endParaRPr lang="pl-PL" dirty="0"/>
          </a:p>
        </p:txBody>
      </p:sp>
    </p:spTree>
    <p:extLst>
      <p:ext uri="{BB962C8B-B14F-4D97-AF65-F5344CB8AC3E}">
        <p14:creationId xmlns:p14="http://schemas.microsoft.com/office/powerpoint/2010/main" val="34545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431B6F0-3A7F-4330-9B14-CFEE4915D3E2}"/>
              </a:ext>
            </a:extLst>
          </p:cNvPr>
          <p:cNvSpPr>
            <a:spLocks noGrp="1"/>
          </p:cNvSpPr>
          <p:nvPr>
            <p:ph type="title"/>
          </p:nvPr>
        </p:nvSpPr>
        <p:spPr/>
        <p:txBody>
          <a:bodyPr/>
          <a:lstStyle/>
          <a:p>
            <a:r>
              <a:rPr lang="pl-PL" dirty="0"/>
              <a:t>Nowe ryzykowne zachowania seksualne</a:t>
            </a:r>
          </a:p>
        </p:txBody>
      </p:sp>
      <p:sp>
        <p:nvSpPr>
          <p:cNvPr id="3" name="Symbol zastępczy zawartości 2">
            <a:extLst>
              <a:ext uri="{FF2B5EF4-FFF2-40B4-BE49-F238E27FC236}">
                <a16:creationId xmlns:a16="http://schemas.microsoft.com/office/drawing/2014/main" id="{C11ACE66-9DB4-45B2-A233-17787D260731}"/>
              </a:ext>
            </a:extLst>
          </p:cNvPr>
          <p:cNvSpPr>
            <a:spLocks noGrp="1"/>
          </p:cNvSpPr>
          <p:nvPr>
            <p:ph idx="1"/>
          </p:nvPr>
        </p:nvSpPr>
        <p:spPr/>
        <p:txBody>
          <a:bodyPr>
            <a:normAutofit/>
          </a:bodyPr>
          <a:lstStyle/>
          <a:p>
            <a:pPr marL="0" indent="0">
              <a:buNone/>
            </a:pPr>
            <a:r>
              <a:rPr lang="pl-PL" sz="1800" b="1" i="0" u="none" strike="noStrike" baseline="0" dirty="0" err="1">
                <a:solidFill>
                  <a:srgbClr val="000000"/>
                </a:solidFill>
                <a:latin typeface="Times New Roman" panose="02020603050405020304" pitchFamily="18" charset="0"/>
              </a:rPr>
              <a:t>Sekstbullying</a:t>
            </a:r>
            <a:r>
              <a:rPr lang="pl-PL" sz="1800" b="1" i="0" u="none" strike="noStrike" baseline="0" dirty="0">
                <a:solidFill>
                  <a:srgbClr val="000000"/>
                </a:solidFill>
                <a:latin typeface="Times New Roman" panose="02020603050405020304" pitchFamily="18" charset="0"/>
              </a:rPr>
              <a:t> </a:t>
            </a:r>
            <a:r>
              <a:rPr lang="pl-PL" sz="1800" b="0" i="0" u="none" strike="noStrike" baseline="0" dirty="0">
                <a:solidFill>
                  <a:srgbClr val="000000"/>
                </a:solidFill>
                <a:latin typeface="Times New Roman" panose="02020603050405020304" pitchFamily="18" charset="0"/>
              </a:rPr>
              <a:t>w wąskim rozumieniu to znęcanie się agresora nad ofiarą wykorzystując w środkach przymusu seksty. Cechą charakterystyczną </a:t>
            </a:r>
            <a:r>
              <a:rPr lang="pl-PL" sz="1800" b="0" i="0" u="none" strike="noStrike" baseline="0" dirty="0" err="1">
                <a:solidFill>
                  <a:srgbClr val="000000"/>
                </a:solidFill>
                <a:latin typeface="Times New Roman" panose="02020603050405020304" pitchFamily="18" charset="0"/>
              </a:rPr>
              <a:t>sekstbullyingu</a:t>
            </a:r>
            <a:r>
              <a:rPr lang="pl-PL" sz="1800" b="0" i="0" u="none" strike="noStrike" baseline="0" dirty="0">
                <a:solidFill>
                  <a:srgbClr val="000000"/>
                </a:solidFill>
                <a:latin typeface="Times New Roman" panose="02020603050405020304" pitchFamily="18" charset="0"/>
              </a:rPr>
              <a:t> jest właśnie wzburzenie masowej reakcji otoczenia społecznego lub ryzyko jego powstania, gdzie w krótkim czasie wykładniczo przybywa lub istnieje ryzyko wzrostu liczby potencjalnych agresorów, zbiorowo naruszając sferę psychiczna i społeczną ofiary, pozbawiając bezpieczeństwa psychicznego i społecznego. </a:t>
            </a:r>
            <a:r>
              <a:rPr lang="pl-PL" sz="1800" i="0" u="none" strike="noStrike" baseline="0" dirty="0" err="1">
                <a:solidFill>
                  <a:srgbClr val="000000"/>
                </a:solidFill>
              </a:rPr>
              <a:t>Sekstbullying</a:t>
            </a:r>
            <a:r>
              <a:rPr lang="pl-PL" sz="1800" i="0" u="none" strike="noStrike" baseline="0" dirty="0">
                <a:solidFill>
                  <a:srgbClr val="000000"/>
                </a:solidFill>
              </a:rPr>
              <a:t> obejmuje więc wiele form zachowań gdzie do najczęstszych zalicza się zastraszanie informacjami intymnymi, nękanie groźba ich ujawnienia, manipulowanie faktami o seksualności, stygmatyzację seksualną ofiar, rozpowszechnienie </a:t>
            </a:r>
            <a:r>
              <a:rPr lang="pl-PL" sz="1800" i="0" u="none" strike="noStrike" baseline="0" dirty="0" err="1">
                <a:solidFill>
                  <a:srgbClr val="000000"/>
                </a:solidFill>
              </a:rPr>
              <a:t>sekstów</a:t>
            </a:r>
            <a:r>
              <a:rPr lang="pl-PL" sz="1800" i="0" u="none" strike="noStrike" baseline="0" dirty="0">
                <a:solidFill>
                  <a:srgbClr val="000000"/>
                </a:solidFill>
              </a:rPr>
              <a:t> w celu dyskredytacji społecznej ofiary, gdzie wspólną cechą tych zachowań jest przede wszystkim celowe wykorzystanie </a:t>
            </a:r>
            <a:r>
              <a:rPr lang="pl-PL" sz="1800" i="0" u="none" strike="noStrike" baseline="0" dirty="0" err="1">
                <a:solidFill>
                  <a:srgbClr val="000000"/>
                </a:solidFill>
              </a:rPr>
              <a:t>sekstów</a:t>
            </a:r>
            <a:r>
              <a:rPr lang="pl-PL" sz="1800" i="0" u="none" strike="noStrike" baseline="0" dirty="0">
                <a:solidFill>
                  <a:srgbClr val="000000"/>
                </a:solidFill>
              </a:rPr>
              <a:t>, które są wytworem zachowania określanego jako seksting. </a:t>
            </a:r>
            <a:endParaRPr lang="pl-PL" dirty="0"/>
          </a:p>
        </p:txBody>
      </p:sp>
    </p:spTree>
    <p:extLst>
      <p:ext uri="{BB962C8B-B14F-4D97-AF65-F5344CB8AC3E}">
        <p14:creationId xmlns:p14="http://schemas.microsoft.com/office/powerpoint/2010/main" val="3319537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9319989-3D30-412C-9A12-FE716F99A0EC}"/>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CF8A69D5-B406-4BD9-97FF-E7AB6555D4AB}"/>
              </a:ext>
            </a:extLst>
          </p:cNvPr>
          <p:cNvSpPr>
            <a:spLocks noGrp="1"/>
          </p:cNvSpPr>
          <p:nvPr>
            <p:ph idx="1"/>
          </p:nvPr>
        </p:nvSpPr>
        <p:spPr/>
        <p:txBody>
          <a:bodyPr/>
          <a:lstStyle/>
          <a:p>
            <a:pPr marL="0" indent="0">
              <a:buNone/>
            </a:pPr>
            <a:r>
              <a:rPr lang="pl-PL" sz="1800" b="1" i="0" u="none" strike="noStrike" baseline="0" dirty="0" err="1">
                <a:solidFill>
                  <a:srgbClr val="000000"/>
                </a:solidFill>
                <a:latin typeface="Times New Roman" panose="02020603050405020304" pitchFamily="18" charset="0"/>
              </a:rPr>
              <a:t>Sextortion</a:t>
            </a:r>
            <a:r>
              <a:rPr lang="pl-PL" sz="1800" b="1" i="0" u="none" strike="noStrike" baseline="0" dirty="0">
                <a:solidFill>
                  <a:srgbClr val="000000"/>
                </a:solidFill>
                <a:latin typeface="Times New Roman" panose="02020603050405020304" pitchFamily="18" charset="0"/>
              </a:rPr>
              <a:t> </a:t>
            </a:r>
            <a:r>
              <a:rPr lang="pl-PL" sz="1800" b="0" i="0" u="none" strike="noStrike" baseline="0" dirty="0">
                <a:solidFill>
                  <a:srgbClr val="000000"/>
                </a:solidFill>
                <a:latin typeface="Times New Roman" panose="02020603050405020304" pitchFamily="18" charset="0"/>
              </a:rPr>
              <a:t>jest bardziej zaawansowaną techniką znęcania się, zarówno pod względem umiejętności informatycznych sprawcy jak również złożoności technik znęcania się, gdzie cechą różnicująca jest motyw ataków. Definicyjnie jest to zagrożenie lub rozpowszechnienie wizerunku intymnego ofiary w celu wymuszenia innych zachowań i/lub korzyści dla agresora. Do celów </a:t>
            </a:r>
            <a:r>
              <a:rPr lang="pl-PL" sz="1800" b="0" i="0" u="none" strike="noStrike" baseline="0" dirty="0" err="1">
                <a:solidFill>
                  <a:srgbClr val="000000"/>
                </a:solidFill>
                <a:latin typeface="Times New Roman" panose="02020603050405020304" pitchFamily="18" charset="0"/>
              </a:rPr>
              <a:t>sekstortionu</a:t>
            </a:r>
            <a:r>
              <a:rPr lang="pl-PL" sz="1800" b="0" i="0" u="none" strike="noStrike" baseline="0" dirty="0">
                <a:solidFill>
                  <a:srgbClr val="000000"/>
                </a:solidFill>
                <a:latin typeface="Times New Roman" panose="02020603050405020304" pitchFamily="18" charset="0"/>
              </a:rPr>
              <a:t> najczęściej zalicza się wymuszenie uzyskania dalszych nagich wizerunków ofiary, korzyści finansowych dla sprawcy lub innych materialnych korzyści. Wyspecjalizowani </a:t>
            </a:r>
            <a:r>
              <a:rPr lang="pl-PL" sz="1800" b="0" i="0" u="none" strike="noStrike" baseline="0" dirty="0" err="1">
                <a:solidFill>
                  <a:srgbClr val="000000"/>
                </a:solidFill>
                <a:latin typeface="Times New Roman" panose="02020603050405020304" pitchFamily="18" charset="0"/>
              </a:rPr>
              <a:t>sekstortiorzy</a:t>
            </a:r>
            <a:r>
              <a:rPr lang="pl-PL" sz="1800" b="0" i="0" u="none" strike="noStrike" baseline="0" dirty="0">
                <a:solidFill>
                  <a:srgbClr val="000000"/>
                </a:solidFill>
                <a:latin typeface="Times New Roman" panose="02020603050405020304" pitchFamily="18" charset="0"/>
              </a:rPr>
              <a:t> – określani jako </a:t>
            </a:r>
            <a:r>
              <a:rPr lang="pl-PL" sz="1800" b="0" i="0" u="none" strike="noStrike" baseline="0" dirty="0" err="1">
                <a:solidFill>
                  <a:srgbClr val="000000"/>
                </a:solidFill>
                <a:latin typeface="Times New Roman" panose="02020603050405020304" pitchFamily="18" charset="0"/>
              </a:rPr>
              <a:t>predatorzy</a:t>
            </a:r>
            <a:r>
              <a:rPr lang="pl-PL" sz="1800" b="0" i="0" u="none" strike="noStrike" baseline="0" dirty="0">
                <a:solidFill>
                  <a:srgbClr val="000000"/>
                </a:solidFill>
                <a:latin typeface="Times New Roman" panose="02020603050405020304" pitchFamily="18" charset="0"/>
              </a:rPr>
              <a:t> - stosują również umiejętności techniczne wykradając prywatną korespondencję ofiary, jak również celowe wgrywanie na osobiste urządzenia cyfrowe ofiary, zmanipulowane obrazy ich wizerunku seksualnego, orientacji seksualnej, czy akty pornografii dziecięcej. </a:t>
            </a:r>
            <a:endParaRPr lang="pl-PL" dirty="0"/>
          </a:p>
        </p:txBody>
      </p:sp>
    </p:spTree>
    <p:extLst>
      <p:ext uri="{BB962C8B-B14F-4D97-AF65-F5344CB8AC3E}">
        <p14:creationId xmlns:p14="http://schemas.microsoft.com/office/powerpoint/2010/main" val="1007770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1041588-3162-45C7-8F9E-553BA3544161}"/>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B7960B56-992A-4AFC-ABAE-5D17F7E5DE5D}"/>
              </a:ext>
            </a:extLst>
          </p:cNvPr>
          <p:cNvSpPr>
            <a:spLocks noGrp="1"/>
          </p:cNvSpPr>
          <p:nvPr>
            <p:ph idx="1"/>
          </p:nvPr>
        </p:nvSpPr>
        <p:spPr/>
        <p:txBody>
          <a:bodyPr>
            <a:normAutofit lnSpcReduction="10000"/>
          </a:bodyPr>
          <a:lstStyle/>
          <a:p>
            <a:pPr marL="0" indent="0">
              <a:buNone/>
            </a:pPr>
            <a:r>
              <a:rPr lang="pl-PL" sz="1800" b="1" i="0" u="none" strike="noStrike" baseline="0" dirty="0" err="1">
                <a:solidFill>
                  <a:srgbClr val="000000"/>
                </a:solidFill>
                <a:latin typeface="Times New Roman" panose="02020603050405020304" pitchFamily="18" charset="0"/>
              </a:rPr>
              <a:t>Snooping</a:t>
            </a:r>
            <a:r>
              <a:rPr lang="pl-PL" sz="1800" b="1" i="0" u="none" strike="noStrike" baseline="0" dirty="0">
                <a:solidFill>
                  <a:srgbClr val="000000"/>
                </a:solidFill>
                <a:latin typeface="Times New Roman" panose="02020603050405020304" pitchFamily="18" charset="0"/>
              </a:rPr>
              <a:t> </a:t>
            </a:r>
            <a:r>
              <a:rPr lang="pl-PL" sz="1800" b="0" i="0" u="none" strike="noStrike" baseline="0" dirty="0">
                <a:solidFill>
                  <a:srgbClr val="000000"/>
                </a:solidFill>
                <a:latin typeface="Times New Roman" panose="02020603050405020304" pitchFamily="18" charset="0"/>
              </a:rPr>
              <a:t>jest formą szpiegowania polegającego na śledzeniu i zdobywaniu informacji o innym użytkowniku. Szpiegowaniu jego publicznej aktywności wirtualnej, na podstawie której można wnioskować.</a:t>
            </a:r>
            <a:endParaRPr lang="pl-PL" sz="1800" b="1" i="0" u="none" strike="noStrike" baseline="0" dirty="0">
              <a:solidFill>
                <a:srgbClr val="000000"/>
              </a:solidFill>
              <a:latin typeface="Times New Roman" panose="02020603050405020304" pitchFamily="18" charset="0"/>
            </a:endParaRPr>
          </a:p>
          <a:p>
            <a:pPr marL="0" indent="0">
              <a:buNone/>
            </a:pPr>
            <a:r>
              <a:rPr lang="pl-PL" sz="1800" b="1" i="0" u="none" strike="noStrike" baseline="0" dirty="0" err="1">
                <a:solidFill>
                  <a:srgbClr val="000000"/>
                </a:solidFill>
                <a:latin typeface="Times New Roman" panose="02020603050405020304" pitchFamily="18" charset="0"/>
              </a:rPr>
              <a:t>Porn</a:t>
            </a:r>
            <a:r>
              <a:rPr lang="pl-PL" sz="1800" b="1" i="0" u="none" strike="noStrike" baseline="0" dirty="0">
                <a:solidFill>
                  <a:srgbClr val="000000"/>
                </a:solidFill>
                <a:latin typeface="Times New Roman" panose="02020603050405020304" pitchFamily="18" charset="0"/>
              </a:rPr>
              <a:t> </a:t>
            </a:r>
            <a:r>
              <a:rPr lang="pl-PL" sz="1800" b="1" i="0" u="none" strike="noStrike" baseline="0" dirty="0" err="1">
                <a:solidFill>
                  <a:srgbClr val="000000"/>
                </a:solidFill>
                <a:latin typeface="Times New Roman" panose="02020603050405020304" pitchFamily="18" charset="0"/>
              </a:rPr>
              <a:t>revenge</a:t>
            </a:r>
            <a:r>
              <a:rPr lang="pl-PL" sz="1800" b="1" i="0" u="none" strike="noStrike" baseline="0" dirty="0">
                <a:solidFill>
                  <a:srgbClr val="000000"/>
                </a:solidFill>
                <a:latin typeface="Times New Roman" panose="02020603050405020304" pitchFamily="18" charset="0"/>
              </a:rPr>
              <a:t>, </a:t>
            </a:r>
            <a:r>
              <a:rPr lang="pl-PL" sz="1800" b="0" i="0" u="none" strike="noStrike" baseline="0" dirty="0">
                <a:solidFill>
                  <a:srgbClr val="000000"/>
                </a:solidFill>
                <a:latin typeface="Times New Roman" panose="02020603050405020304" pitchFamily="18" charset="0"/>
              </a:rPr>
              <a:t>czyli w bezpośrednim tłumaczeniu pornografia zemsty. Jest to zachowanie </a:t>
            </a:r>
            <a:r>
              <a:rPr lang="pl-PL" sz="1800" b="0" i="0" u="none" strike="noStrike" baseline="0" dirty="0" err="1">
                <a:solidFill>
                  <a:srgbClr val="000000"/>
                </a:solidFill>
                <a:latin typeface="Times New Roman" panose="02020603050405020304" pitchFamily="18" charset="0"/>
              </a:rPr>
              <a:t>przemocowe</a:t>
            </a:r>
            <a:r>
              <a:rPr lang="pl-PL" sz="1800" b="0" i="0" u="none" strike="noStrike" baseline="0" dirty="0">
                <a:solidFill>
                  <a:srgbClr val="000000"/>
                </a:solidFill>
                <a:latin typeface="Times New Roman" panose="02020603050405020304" pitchFamily="18" charset="0"/>
              </a:rPr>
              <a:t>, które najczęściej diagnozowane jest jako akt zemsty za zdradę i zerwanie związku. Sprawcy wykorzystują dostępne strony z materiałami pornograficznymi, na których umieszczają pornograficzne zdjęcia oraz filmy zawierające wizerunek byłego partnera.48 Głównymi motywami agresora jest chęć naruszenia godności, stworzenie sytuacji doświadczania wstydu przez ofiarę oraz utrudnienie jej w ponownie nawiązywanych relacjach partnerskich </a:t>
            </a:r>
            <a:r>
              <a:rPr lang="pl-PL" sz="1800" b="0" i="0" u="none" strike="noStrike" baseline="0" dirty="0" err="1">
                <a:solidFill>
                  <a:srgbClr val="000000"/>
                </a:solidFill>
                <a:latin typeface="Times New Roman" panose="02020603050405020304" pitchFamily="18" charset="0"/>
              </a:rPr>
              <a:t>reściach</a:t>
            </a:r>
            <a:r>
              <a:rPr lang="pl-PL" sz="1800" b="0" i="0" u="none" strike="noStrike" baseline="0" dirty="0">
                <a:solidFill>
                  <a:srgbClr val="000000"/>
                </a:solidFill>
                <a:latin typeface="Times New Roman" panose="02020603050405020304" pitchFamily="18" charset="0"/>
              </a:rPr>
              <a:t> prywatnych lub pozyskiwaniu tych informacji w inny sposób. </a:t>
            </a:r>
            <a:endParaRPr lang="pl-PL" dirty="0"/>
          </a:p>
        </p:txBody>
      </p:sp>
    </p:spTree>
    <p:extLst>
      <p:ext uri="{BB962C8B-B14F-4D97-AF65-F5344CB8AC3E}">
        <p14:creationId xmlns:p14="http://schemas.microsoft.com/office/powerpoint/2010/main" val="21323187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5F7E785-2F5D-417A-B1B0-5F6BA83E22F8}"/>
              </a:ext>
            </a:extLst>
          </p:cNvPr>
          <p:cNvSpPr>
            <a:spLocks noGrp="1"/>
          </p:cNvSpPr>
          <p:nvPr>
            <p:ph type="title"/>
          </p:nvPr>
        </p:nvSpPr>
        <p:spPr/>
        <p:txBody>
          <a:bodyPr/>
          <a:lstStyle/>
          <a:p>
            <a:r>
              <a:rPr lang="pl-PL" dirty="0"/>
              <a:t>Nowe zachowania ryzykowne w obszarze odżywiania się</a:t>
            </a:r>
          </a:p>
        </p:txBody>
      </p:sp>
      <p:sp>
        <p:nvSpPr>
          <p:cNvPr id="3" name="Symbol zastępczy zawartości 2">
            <a:extLst>
              <a:ext uri="{FF2B5EF4-FFF2-40B4-BE49-F238E27FC236}">
                <a16:creationId xmlns:a16="http://schemas.microsoft.com/office/drawing/2014/main" id="{23762CC9-0DAE-434B-B6F8-64286447FDE7}"/>
              </a:ext>
            </a:extLst>
          </p:cNvPr>
          <p:cNvSpPr>
            <a:spLocks noGrp="1"/>
          </p:cNvSpPr>
          <p:nvPr>
            <p:ph idx="1"/>
          </p:nvPr>
        </p:nvSpPr>
        <p:spPr/>
        <p:txBody>
          <a:bodyPr>
            <a:normAutofit fontScale="92500" lnSpcReduction="10000"/>
          </a:bodyPr>
          <a:lstStyle/>
          <a:p>
            <a:pPr marL="0" indent="0">
              <a:buNone/>
            </a:pPr>
            <a:r>
              <a:rPr lang="pl-PL" sz="1800" b="1" i="0" u="none" strike="noStrike" baseline="0" dirty="0" err="1">
                <a:solidFill>
                  <a:srgbClr val="000000"/>
                </a:solidFill>
                <a:latin typeface="Times New Roman" panose="02020603050405020304" pitchFamily="18" charset="0"/>
              </a:rPr>
              <a:t>Alkoreksja</a:t>
            </a:r>
            <a:r>
              <a:rPr lang="pl-PL" sz="1800" b="1" i="0" u="none" strike="noStrike" baseline="0" dirty="0">
                <a:solidFill>
                  <a:srgbClr val="000000"/>
                </a:solidFill>
                <a:latin typeface="Times New Roman" panose="02020603050405020304" pitchFamily="18" charset="0"/>
              </a:rPr>
              <a:t> </a:t>
            </a:r>
            <a:r>
              <a:rPr lang="pl-PL" sz="1800" b="0" i="0" u="none" strike="noStrike" baseline="0" dirty="0">
                <a:solidFill>
                  <a:srgbClr val="000000"/>
                </a:solidFill>
                <a:latin typeface="Times New Roman" panose="02020603050405020304" pitchFamily="18" charset="0"/>
              </a:rPr>
              <a:t>jest zaburzeniem odżywiania połączonym z nadużywaniem alkoholu. Jest to pewien rodzaj diety, albo raczej przekonania o sposobie na odchudzanie poprzez głodzenie się i przyjmowanie pokarmów w postaci alkoholu. Zachowanie to często dotyczy osób, które przestrzegają innej diety jednak decydują się na zaoszczędzenie kalorii na rzecz przyszłej imprezy z przyjaciółmi. Omijanie posiłków również może mieć na celu szybszy proces uzyskania stanu upojenia alkoholowego.</a:t>
            </a:r>
          </a:p>
          <a:p>
            <a:pPr marL="0" indent="0">
              <a:buNone/>
            </a:pPr>
            <a:r>
              <a:rPr lang="pl-PL" sz="1800" b="1" i="0" u="none" strike="noStrike" baseline="0" dirty="0">
                <a:solidFill>
                  <a:srgbClr val="000000"/>
                </a:solidFill>
                <a:latin typeface="Times New Roman" panose="02020603050405020304" pitchFamily="18" charset="0"/>
              </a:rPr>
              <a:t>Ortoreksja </a:t>
            </a:r>
            <a:r>
              <a:rPr lang="pl-PL" sz="1800" b="0" i="0" u="none" strike="noStrike" baseline="0" dirty="0">
                <a:solidFill>
                  <a:srgbClr val="000000"/>
                </a:solidFill>
                <a:latin typeface="Times New Roman" panose="02020603050405020304" pitchFamily="18" charset="0"/>
              </a:rPr>
              <a:t>jest zachowaniem skoncentrowanym na unikaniu niezdrowej żywności, a w niektórych przypadkach wręcz zaprzestanie przyjmowania jakichkolwiek pokarmów. U podłoża tego rodzaju zachowania leży przekonanie o zanieczyszczeniach pożywienia. </a:t>
            </a:r>
            <a:r>
              <a:rPr lang="pl-PL" sz="1800" b="0" i="0" u="none" strike="noStrike" baseline="0" dirty="0" err="1">
                <a:solidFill>
                  <a:srgbClr val="000000"/>
                </a:solidFill>
                <a:latin typeface="Times New Roman" panose="02020603050405020304" pitchFamily="18" charset="0"/>
              </a:rPr>
              <a:t>Ortorektycy</a:t>
            </a:r>
            <a:r>
              <a:rPr lang="pl-PL" sz="1800" b="0" i="0" u="none" strike="noStrike" baseline="0" dirty="0">
                <a:solidFill>
                  <a:srgbClr val="000000"/>
                </a:solidFill>
                <a:latin typeface="Times New Roman" panose="02020603050405020304" pitchFamily="18" charset="0"/>
              </a:rPr>
              <a:t> motywują się przede wszystkim poprawą kondycji fizycznej oraz uniknięciem zachorowania na współczesne choroby cywilizacyjne. Ortoreksja związana może być z bardziej akceptowalnymi rodzajami diet tj. wegetarianizm, weganizm, </a:t>
            </a:r>
            <a:r>
              <a:rPr lang="pl-PL" sz="1800" b="0" i="0" u="none" strike="noStrike" baseline="0" dirty="0" err="1">
                <a:solidFill>
                  <a:srgbClr val="000000"/>
                </a:solidFill>
                <a:latin typeface="Times New Roman" panose="02020603050405020304" pitchFamily="18" charset="0"/>
              </a:rPr>
              <a:t>fruturianizm</a:t>
            </a:r>
            <a:r>
              <a:rPr lang="pl-PL" sz="1800" b="0" i="0" u="none" strike="noStrike" baseline="0" dirty="0">
                <a:solidFill>
                  <a:srgbClr val="000000"/>
                </a:solidFill>
                <a:latin typeface="Times New Roman" panose="02020603050405020304" pitchFamily="18" charset="0"/>
              </a:rPr>
              <a:t> i.in.</a:t>
            </a:r>
            <a:endParaRPr lang="pl-PL" dirty="0"/>
          </a:p>
        </p:txBody>
      </p:sp>
    </p:spTree>
    <p:extLst>
      <p:ext uri="{BB962C8B-B14F-4D97-AF65-F5344CB8AC3E}">
        <p14:creationId xmlns:p14="http://schemas.microsoft.com/office/powerpoint/2010/main" val="261449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6D26F6E-71AF-4A11-888A-9D90B93E468B}"/>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97E7870D-271E-4299-B699-795E7CE395CC}"/>
              </a:ext>
            </a:extLst>
          </p:cNvPr>
          <p:cNvSpPr>
            <a:spLocks noGrp="1"/>
          </p:cNvSpPr>
          <p:nvPr>
            <p:ph idx="1"/>
          </p:nvPr>
        </p:nvSpPr>
        <p:spPr/>
        <p:txBody>
          <a:bodyPr>
            <a:normAutofit/>
          </a:bodyPr>
          <a:lstStyle/>
          <a:p>
            <a:pPr marL="0" indent="0">
              <a:buNone/>
            </a:pPr>
            <a:r>
              <a:rPr lang="pl-PL" sz="1800" b="1" i="0" u="none" strike="noStrike" baseline="0" dirty="0">
                <a:solidFill>
                  <a:srgbClr val="000000"/>
                </a:solidFill>
                <a:latin typeface="Times New Roman" panose="02020603050405020304" pitchFamily="18" charset="0"/>
              </a:rPr>
              <a:t>Anarchia żywieniowa </a:t>
            </a:r>
            <a:r>
              <a:rPr lang="pl-PL" sz="1800" b="0" i="0" u="none" strike="noStrike" baseline="0" dirty="0">
                <a:solidFill>
                  <a:srgbClr val="000000"/>
                </a:solidFill>
                <a:latin typeface="Times New Roman" panose="02020603050405020304" pitchFamily="18" charset="0"/>
              </a:rPr>
              <a:t>jest sposobem odżywiania się, który wynika z nieprzywiązywania uwagi do jakości spożywanych potraw. Zdaniem O. Tytko „Jest to zaburzenie, polegające na zastępowaniu tradycyjnych posiłków przez przekąski lub „śmieciowe jedzenie”. Charakterystyczne dla tego sposobu odżywiania, jest jedzenie w pośpiechu „byle gdzie i byle jak”, a także jedzenie w zasadzie przez cały dzień, choć małych porcji.” Anarchia żywieniowa jest ciągłym dawkowaniem sobie przekąsek jako substytutów jedzenia, która występuje równolegle z tendencją do jedzenia </a:t>
            </a:r>
            <a:r>
              <a:rPr lang="pl-PL" sz="1800" b="0" i="0" u="none" strike="noStrike" baseline="0" dirty="0" err="1">
                <a:solidFill>
                  <a:srgbClr val="000000"/>
                </a:solidFill>
                <a:latin typeface="Times New Roman" panose="02020603050405020304" pitchFamily="18" charset="0"/>
              </a:rPr>
              <a:t>fastfoodów</a:t>
            </a:r>
            <a:r>
              <a:rPr lang="pl-PL" sz="1800" b="0" i="0" u="none" strike="noStrike" baseline="0" dirty="0">
                <a:solidFill>
                  <a:srgbClr val="000000"/>
                </a:solidFill>
                <a:latin typeface="Times New Roman" panose="02020603050405020304" pitchFamily="18" charset="0"/>
              </a:rPr>
              <a:t>. </a:t>
            </a:r>
          </a:p>
          <a:p>
            <a:pPr marL="0" indent="0">
              <a:buNone/>
            </a:pPr>
            <a:r>
              <a:rPr lang="pl-PL" sz="1800" b="1" i="0" u="none" strike="noStrike" baseline="0" dirty="0">
                <a:solidFill>
                  <a:srgbClr val="000000"/>
                </a:solidFill>
                <a:latin typeface="Times New Roman" panose="02020603050405020304" pitchFamily="18" charset="0"/>
              </a:rPr>
              <a:t>Stosowanie suplementów diety zwiększających masę mięśniową </a:t>
            </a:r>
            <a:r>
              <a:rPr lang="pl-PL" sz="1800" b="0" i="0" u="none" strike="noStrike" baseline="0" dirty="0">
                <a:solidFill>
                  <a:srgbClr val="000000"/>
                </a:solidFill>
                <a:latin typeface="Times New Roman" panose="02020603050405020304" pitchFamily="18" charset="0"/>
              </a:rPr>
              <a:t>związane jest z kultem umięśnionego ciała oraz może być związana z bigoreksją, czyli fiksacją psychiczną na punkcie muskulatury własnego ciała.</a:t>
            </a:r>
            <a:endParaRPr lang="pl-PL" dirty="0"/>
          </a:p>
        </p:txBody>
      </p:sp>
    </p:spTree>
    <p:extLst>
      <p:ext uri="{BB962C8B-B14F-4D97-AF65-F5344CB8AC3E}">
        <p14:creationId xmlns:p14="http://schemas.microsoft.com/office/powerpoint/2010/main" val="21697091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83693CE-B186-45E8-81EB-188B66D1FABA}"/>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A59A3DCB-AF5D-4E24-BBD5-A8E36431AD2E}"/>
              </a:ext>
            </a:extLst>
          </p:cNvPr>
          <p:cNvSpPr>
            <a:spLocks noGrp="1"/>
          </p:cNvSpPr>
          <p:nvPr>
            <p:ph idx="1"/>
          </p:nvPr>
        </p:nvSpPr>
        <p:spPr/>
        <p:txBody>
          <a:bodyPr>
            <a:normAutofit fontScale="92500" lnSpcReduction="10000"/>
          </a:bodyPr>
          <a:lstStyle/>
          <a:p>
            <a:pPr marL="0" indent="0">
              <a:buNone/>
            </a:pPr>
            <a:r>
              <a:rPr lang="pl-PL" sz="1800" b="1" i="0" u="none" strike="noStrike" baseline="0" dirty="0">
                <a:solidFill>
                  <a:srgbClr val="000000"/>
                </a:solidFill>
                <a:latin typeface="Times New Roman" panose="02020603050405020304" pitchFamily="18" charset="0"/>
              </a:rPr>
              <a:t>Napoje energetyzujące </a:t>
            </a:r>
            <a:r>
              <a:rPr lang="pl-PL" sz="1800" b="0" i="0" u="none" strike="noStrike" baseline="0" dirty="0">
                <a:solidFill>
                  <a:srgbClr val="000000"/>
                </a:solidFill>
                <a:latin typeface="Times New Roman" panose="02020603050405020304" pitchFamily="18" charset="0"/>
              </a:rPr>
              <a:t>stanowią dla młodzieży legalny substytut środków psychoaktywnych, które zastosowane samodzielnie stymulują i wzmacniają chwilowo organizm, a zastosowane w mieszance z alkoholem zwiększają efekt upojenia. Stosowanie napojów energetyzujący w młodym wieku jest szkodliwe oraz zwiększa prawdopodobieństwo zażywania innych substancji stymulujących tj. alkohol.</a:t>
            </a:r>
          </a:p>
          <a:p>
            <a:pPr marL="0" indent="0">
              <a:buNone/>
            </a:pPr>
            <a:r>
              <a:rPr lang="pl-PL" sz="1800" b="1" dirty="0" err="1">
                <a:solidFill>
                  <a:srgbClr val="000000"/>
                </a:solidFill>
                <a:latin typeface="Times New Roman" panose="02020603050405020304" pitchFamily="18" charset="0"/>
              </a:rPr>
              <a:t>C</a:t>
            </a:r>
            <a:r>
              <a:rPr lang="pl-PL" sz="1800" b="1" i="0" u="none" strike="noStrike" baseline="0" dirty="0" err="1">
                <a:solidFill>
                  <a:srgbClr val="000000"/>
                </a:solidFill>
                <a:latin typeface="Times New Roman" panose="02020603050405020304" pitchFamily="18" charset="0"/>
              </a:rPr>
              <a:t>yberwspólnota</a:t>
            </a:r>
            <a:r>
              <a:rPr lang="pl-PL" sz="1800" b="1" i="0" u="none" strike="noStrike" baseline="0" dirty="0">
                <a:solidFill>
                  <a:srgbClr val="000000"/>
                </a:solidFill>
                <a:latin typeface="Times New Roman" panose="02020603050405020304" pitchFamily="18" charset="0"/>
              </a:rPr>
              <a:t> pro-ana.</a:t>
            </a:r>
            <a:r>
              <a:rPr lang="pl-PL" sz="1800" b="0" i="0" u="none" strike="noStrike" baseline="0" dirty="0">
                <a:solidFill>
                  <a:srgbClr val="000000"/>
                </a:solidFill>
                <a:latin typeface="Times New Roman" panose="02020603050405020304" pitchFamily="18" charset="0"/>
              </a:rPr>
              <a:t> Wspólnota ta tworzy swoistego rodzaju </a:t>
            </a:r>
            <a:r>
              <a:rPr lang="pl-PL" sz="1800" b="0" i="0" u="none" strike="noStrike" baseline="0" dirty="0" err="1">
                <a:solidFill>
                  <a:srgbClr val="000000"/>
                </a:solidFill>
                <a:latin typeface="Times New Roman" panose="02020603050405020304" pitchFamily="18" charset="0"/>
              </a:rPr>
              <a:t>subśrodowisko</a:t>
            </a:r>
            <a:r>
              <a:rPr lang="pl-PL" sz="1800" b="0" i="0" u="none" strike="noStrike" baseline="0" dirty="0">
                <a:solidFill>
                  <a:srgbClr val="000000"/>
                </a:solidFill>
                <a:latin typeface="Times New Roman" panose="02020603050405020304" pitchFamily="18" charset="0"/>
              </a:rPr>
              <a:t> akceptacji dla osób z anoreksją, z jednoczesnym brakiem akceptacji dla osób z prawidłową wagą ciała. Pro-ana funkcjonuje podobnie jak grupy wsparcia dla uzależnionych jednak jej cele są całkowicie odmienne. Członkowie grupy zrzeszający się na forach i blogach w tym celu by wspólnie wymieniać się argumentami utwierdzającymi ich w przekonaniu, że anoreksja nie jest chorobą i nie wymaga terapii. Dla członków tej </a:t>
            </a:r>
            <a:r>
              <a:rPr lang="pl-PL" sz="1800" b="0" i="0" u="none" strike="noStrike" baseline="0" dirty="0" err="1">
                <a:solidFill>
                  <a:srgbClr val="000000"/>
                </a:solidFill>
                <a:latin typeface="Times New Roman" panose="02020603050405020304" pitchFamily="18" charset="0"/>
              </a:rPr>
              <a:t>cyberwspólnoty</a:t>
            </a:r>
            <a:r>
              <a:rPr lang="pl-PL" sz="1800" b="0" i="0" u="none" strike="noStrike" baseline="0" dirty="0">
                <a:solidFill>
                  <a:srgbClr val="000000"/>
                </a:solidFill>
                <a:latin typeface="Times New Roman" panose="02020603050405020304" pitchFamily="18" charset="0"/>
              </a:rPr>
              <a:t> jest to specyficzny styl życia świadczący o ich oryginalności i odrębności. Traktują siebie jako mniejszość w społeczeństwie i domagają się akceptacji, często porównując się do ruchu LGBT.</a:t>
            </a:r>
            <a:endParaRPr lang="pl-PL" dirty="0"/>
          </a:p>
        </p:txBody>
      </p:sp>
    </p:spTree>
    <p:extLst>
      <p:ext uri="{BB962C8B-B14F-4D97-AF65-F5344CB8AC3E}">
        <p14:creationId xmlns:p14="http://schemas.microsoft.com/office/powerpoint/2010/main" val="12109363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C71AB76-58F4-4382-9045-FDD007AD49B2}"/>
              </a:ext>
            </a:extLst>
          </p:cNvPr>
          <p:cNvSpPr>
            <a:spLocks noGrp="1"/>
          </p:cNvSpPr>
          <p:nvPr>
            <p:ph type="title"/>
          </p:nvPr>
        </p:nvSpPr>
        <p:spPr/>
        <p:txBody>
          <a:bodyPr/>
          <a:lstStyle/>
          <a:p>
            <a:r>
              <a:rPr lang="pl-PL" dirty="0"/>
              <a:t>podsumowanie</a:t>
            </a:r>
          </a:p>
        </p:txBody>
      </p:sp>
      <p:sp>
        <p:nvSpPr>
          <p:cNvPr id="3" name="Symbol zastępczy zawartości 2">
            <a:extLst>
              <a:ext uri="{FF2B5EF4-FFF2-40B4-BE49-F238E27FC236}">
                <a16:creationId xmlns:a16="http://schemas.microsoft.com/office/drawing/2014/main" id="{C5494E67-6E36-4B16-8964-FDA4AA7E9B96}"/>
              </a:ext>
            </a:extLst>
          </p:cNvPr>
          <p:cNvSpPr>
            <a:spLocks noGrp="1"/>
          </p:cNvSpPr>
          <p:nvPr>
            <p:ph idx="1"/>
          </p:nvPr>
        </p:nvSpPr>
        <p:spPr/>
        <p:txBody>
          <a:bodyPr/>
          <a:lstStyle/>
          <a:p>
            <a:pPr marL="0" indent="0">
              <a:buNone/>
            </a:pPr>
            <a:r>
              <a:rPr lang="pl-PL" sz="1800" b="0" i="0" u="none" strike="noStrike" baseline="0" dirty="0">
                <a:solidFill>
                  <a:srgbClr val="000000"/>
                </a:solidFill>
                <a:latin typeface="Times New Roman" panose="02020603050405020304" pitchFamily="18" charset="0"/>
              </a:rPr>
              <a:t>Skala i spektrum zachowań ryzykownych uległa znacznemu przeobrażeniu w porównaniu z okresem, kiedy to głównymi problemami było alkoholizowanie się, narkotyzowanie i przemoc rówieśnicza. Współcześnie zachowania problemowe ewaluowały w różne formy i znacznie się zbrutalizowały. Nowe zachowania ryzykowne często związane są z rozwojem technologii cyfrowych oraz uczestnictwem młodzieży w życiu online.</a:t>
            </a:r>
          </a:p>
          <a:p>
            <a:pPr marL="0" indent="0">
              <a:buNone/>
            </a:pPr>
            <a:r>
              <a:rPr lang="pl-PL" sz="1800" b="1" i="1" u="none" strike="noStrike" baseline="0" dirty="0">
                <a:solidFill>
                  <a:srgbClr val="00AF50"/>
                </a:solidFill>
                <a:latin typeface="Times New Roman" panose="02020603050405020304" pitchFamily="18" charset="0"/>
              </a:rPr>
              <a:t>Można przypuszczać, że zachowania ryzykowne dalej będą ewaluować, dostarczając nowych form, co stanowi ważny motyw dla rozwijania nowych kierunków działań profilaktycznych tj. profilaktyka pozytywna, czy profilaktyka oparta na wartościach</a:t>
            </a:r>
            <a:r>
              <a:rPr lang="pl-PL" sz="1800" b="0" i="0" u="none" strike="noStrike" baseline="0" dirty="0">
                <a:solidFill>
                  <a:srgbClr val="00AF50"/>
                </a:solidFill>
                <a:latin typeface="Times New Roman" panose="02020603050405020304" pitchFamily="18" charset="0"/>
              </a:rPr>
              <a:t>.</a:t>
            </a:r>
            <a:endParaRPr lang="pl-PL" dirty="0"/>
          </a:p>
        </p:txBody>
      </p:sp>
    </p:spTree>
    <p:extLst>
      <p:ext uri="{BB962C8B-B14F-4D97-AF65-F5344CB8AC3E}">
        <p14:creationId xmlns:p14="http://schemas.microsoft.com/office/powerpoint/2010/main" val="3349876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7DB35B7-361F-4854-8FD7-D49A12C43DC0}"/>
              </a:ext>
            </a:extLst>
          </p:cNvPr>
          <p:cNvSpPr>
            <a:spLocks noGrp="1"/>
          </p:cNvSpPr>
          <p:nvPr>
            <p:ph type="title"/>
          </p:nvPr>
        </p:nvSpPr>
        <p:spPr/>
        <p:txBody>
          <a:bodyPr/>
          <a:lstStyle/>
          <a:p>
            <a:r>
              <a:rPr lang="pl-PL" dirty="0"/>
              <a:t>bibliografia</a:t>
            </a:r>
          </a:p>
        </p:txBody>
      </p:sp>
      <p:sp>
        <p:nvSpPr>
          <p:cNvPr id="3" name="Symbol zastępczy zawartości 2">
            <a:extLst>
              <a:ext uri="{FF2B5EF4-FFF2-40B4-BE49-F238E27FC236}">
                <a16:creationId xmlns:a16="http://schemas.microsoft.com/office/drawing/2014/main" id="{F823B7B9-7D9C-4874-94AA-2094ADAD0E34}"/>
              </a:ext>
            </a:extLst>
          </p:cNvPr>
          <p:cNvSpPr>
            <a:spLocks noGrp="1"/>
          </p:cNvSpPr>
          <p:nvPr>
            <p:ph idx="1"/>
          </p:nvPr>
        </p:nvSpPr>
        <p:spPr/>
        <p:txBody>
          <a:bodyPr>
            <a:normAutofit/>
          </a:bodyPr>
          <a:lstStyle/>
          <a:p>
            <a:pPr marL="0" indent="0">
              <a:buNone/>
            </a:pPr>
            <a:r>
              <a:rPr lang="pl-PL" sz="1800" dirty="0">
                <a:solidFill>
                  <a:srgbClr val="000000"/>
                </a:solidFill>
                <a:latin typeface="Times New Roman" panose="02020603050405020304" pitchFamily="18" charset="0"/>
              </a:rPr>
              <a:t>W oparciu o szkolenie Pracowni Profilaktyki Pozytywnej Sławomir Kania „Nowe zachowania ryzykowne dzieci i młodzieży”</a:t>
            </a:r>
            <a:endParaRPr lang="pl-PL" sz="1800" b="0" i="0" u="none" strike="noStrike" baseline="0" dirty="0">
              <a:solidFill>
                <a:srgbClr val="000000"/>
              </a:solidFill>
              <a:latin typeface="Times New Roman" panose="02020603050405020304" pitchFamily="18" charset="0"/>
            </a:endParaRPr>
          </a:p>
          <a:p>
            <a:pPr marL="0" indent="0">
              <a:buNone/>
            </a:pPr>
            <a:r>
              <a:rPr lang="pl-PL" dirty="0">
                <a:hlinkClick r:id="rId2"/>
              </a:rPr>
              <a:t>https://www.facebook.com/pracowniaprofilaktykipozytywnej/</a:t>
            </a:r>
            <a:endParaRPr lang="pl-PL" dirty="0"/>
          </a:p>
          <a:p>
            <a:pPr marL="0" indent="0">
              <a:buNone/>
            </a:pPr>
            <a:endParaRPr lang="pl-PL" dirty="0"/>
          </a:p>
          <a:p>
            <a:pPr marL="0" indent="0">
              <a:buNone/>
            </a:pPr>
            <a:r>
              <a:rPr lang="pl-PL" dirty="0"/>
              <a:t>Opracowała Katarzyna </a:t>
            </a:r>
            <a:r>
              <a:rPr lang="pl-PL" dirty="0" err="1"/>
              <a:t>Nicko</a:t>
            </a:r>
            <a:r>
              <a:rPr lang="pl-PL"/>
              <a:t> </a:t>
            </a:r>
            <a:endParaRPr lang="pl-PL" dirty="0"/>
          </a:p>
        </p:txBody>
      </p:sp>
    </p:spTree>
    <p:extLst>
      <p:ext uri="{BB962C8B-B14F-4D97-AF65-F5344CB8AC3E}">
        <p14:creationId xmlns:p14="http://schemas.microsoft.com/office/powerpoint/2010/main" val="2533454663"/>
      </p:ext>
    </p:extLst>
  </p:cSld>
  <p:clrMapOvr>
    <a:masterClrMapping/>
  </p:clrMapOvr>
</p:sld>
</file>

<file path=ppt/theme/theme1.xml><?xml version="1.0" encoding="utf-8"?>
<a:theme xmlns:a="http://schemas.openxmlformats.org/drawingml/2006/main" name="Galeria">
  <a:themeElements>
    <a:clrScheme name="Galeria">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ia">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a">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165</TotalTime>
  <Words>2103</Words>
  <Application>Microsoft Office PowerPoint</Application>
  <PresentationFormat>Panoramiczny</PresentationFormat>
  <Paragraphs>61</Paragraphs>
  <Slides>21</Slides>
  <Notes>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21</vt:i4>
      </vt:variant>
    </vt:vector>
  </HeadingPairs>
  <TitlesOfParts>
    <vt:vector size="26" baseType="lpstr">
      <vt:lpstr>Arial</vt:lpstr>
      <vt:lpstr>Gill Sans MT</vt:lpstr>
      <vt:lpstr>Symbol</vt:lpstr>
      <vt:lpstr>Times New Roman</vt:lpstr>
      <vt:lpstr>Galeria</vt:lpstr>
      <vt:lpstr>Nowe zachowania ryzykowne dzieci i młodzieży</vt:lpstr>
      <vt:lpstr>Zachowania ryzykowne</vt:lpstr>
      <vt:lpstr>Tendencje w zachowaniach ryzykownych</vt:lpstr>
      <vt:lpstr>Obecny stan młodzieży i zachowań ryzykownych</vt:lpstr>
      <vt:lpstr>Obecny stan młodzieży i zachowań ryzykownych </vt:lpstr>
      <vt:lpstr>Zachowania ryzykowne związane z używaniem substancji psychoaktywnych</vt:lpstr>
      <vt:lpstr>Prezentacja programu PowerPoint</vt:lpstr>
      <vt:lpstr>Prezentacja programu PowerPoint</vt:lpstr>
      <vt:lpstr>Prezentacja programu PowerPoint</vt:lpstr>
      <vt:lpstr>Nowe zachowania ryzykowne powiązane z agresją i autoagresją</vt:lpstr>
      <vt:lpstr>Prezentacja programu PowerPoint</vt:lpstr>
      <vt:lpstr>Prezentacja programu PowerPoint</vt:lpstr>
      <vt:lpstr>Prezentacja programu PowerPoint</vt:lpstr>
      <vt:lpstr>Nowe ryzykowne zachowania seksualne</vt:lpstr>
      <vt:lpstr>Prezentacja programu PowerPoint</vt:lpstr>
      <vt:lpstr>Prezentacja programu PowerPoint</vt:lpstr>
      <vt:lpstr>Nowe zachowania ryzykowne w obszarze odżywiania się</vt:lpstr>
      <vt:lpstr>Prezentacja programu PowerPoint</vt:lpstr>
      <vt:lpstr>Prezentacja programu PowerPoint</vt:lpstr>
      <vt:lpstr>podsumowanie</vt:lpstr>
      <vt:lpstr>bibliografia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Nowe zachowania ryzykowne dzieci i młodzieży</dc:title>
  <dc:creator>Bursa Krosno</dc:creator>
  <cp:lastModifiedBy>Bursa Krosno</cp:lastModifiedBy>
  <cp:revision>2</cp:revision>
  <dcterms:created xsi:type="dcterms:W3CDTF">2022-01-03T07:52:22Z</dcterms:created>
  <dcterms:modified xsi:type="dcterms:W3CDTF">2022-02-07T18:38:15Z</dcterms:modified>
</cp:coreProperties>
</file>